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7" r:id="rId2"/>
    <p:sldId id="513" r:id="rId3"/>
    <p:sldId id="514" r:id="rId4"/>
    <p:sldId id="584" r:id="rId5"/>
    <p:sldId id="344" r:id="rId6"/>
    <p:sldId id="350" r:id="rId7"/>
    <p:sldId id="515" r:id="rId8"/>
    <p:sldId id="354" r:id="rId9"/>
    <p:sldId id="355" r:id="rId10"/>
    <p:sldId id="356" r:id="rId11"/>
    <p:sldId id="540" r:id="rId12"/>
    <p:sldId id="359" r:id="rId13"/>
    <p:sldId id="366" r:id="rId14"/>
    <p:sldId id="521" r:id="rId15"/>
    <p:sldId id="522" r:id="rId16"/>
    <p:sldId id="523" r:id="rId17"/>
    <p:sldId id="371" r:id="rId18"/>
    <p:sldId id="524" r:id="rId19"/>
    <p:sldId id="525" r:id="rId20"/>
    <p:sldId id="526" r:id="rId21"/>
    <p:sldId id="527" r:id="rId22"/>
    <p:sldId id="528" r:id="rId23"/>
    <p:sldId id="529" r:id="rId24"/>
    <p:sldId id="530" r:id="rId25"/>
    <p:sldId id="531" r:id="rId26"/>
    <p:sldId id="581" r:id="rId27"/>
    <p:sldId id="382" r:id="rId28"/>
    <p:sldId id="592" r:id="rId29"/>
    <p:sldId id="593" r:id="rId30"/>
    <p:sldId id="578" r:id="rId31"/>
    <p:sldId id="388" r:id="rId32"/>
    <p:sldId id="532" r:id="rId33"/>
    <p:sldId id="393" r:id="rId34"/>
    <p:sldId id="394" r:id="rId35"/>
    <p:sldId id="542" r:id="rId36"/>
    <p:sldId id="541" r:id="rId37"/>
    <p:sldId id="543" r:id="rId38"/>
    <p:sldId id="404" r:id="rId39"/>
    <p:sldId id="545" r:id="rId40"/>
    <p:sldId id="546" r:id="rId41"/>
    <p:sldId id="547" r:id="rId42"/>
    <p:sldId id="548" r:id="rId43"/>
    <p:sldId id="549" r:id="rId44"/>
    <p:sldId id="550" r:id="rId45"/>
    <p:sldId id="551" r:id="rId46"/>
    <p:sldId id="552" r:id="rId47"/>
    <p:sldId id="554" r:id="rId48"/>
    <p:sldId id="594" r:id="rId49"/>
    <p:sldId id="421" r:id="rId50"/>
    <p:sldId id="424" r:id="rId51"/>
    <p:sldId id="425" r:id="rId52"/>
    <p:sldId id="555" r:id="rId5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6" autoAdjust="0"/>
    <p:restoredTop sz="94631" autoAdjust="0"/>
  </p:normalViewPr>
  <p:slideViewPr>
    <p:cSldViewPr>
      <p:cViewPr varScale="1">
        <p:scale>
          <a:sx n="64" d="100"/>
          <a:sy n="64" d="100"/>
        </p:scale>
        <p:origin x="106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829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customXml" Target="../customXml/item3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F835B-B235-4EDB-8CC9-7F8EA8488E8D}" type="datetimeFigureOut">
              <a:rPr kumimoji="1" lang="ja-JP" altLang="en-US" smtClean="0"/>
              <a:pPr/>
              <a:t>2021/5/6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7A991-DEFD-43E5-9323-34E32C1B15E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430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7A991-DEFD-43E5-9323-34E32C1B15E3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831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call (0,120)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ứng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7A991-DEFD-43E5-9323-34E32C1B15E3}" type="slidenum">
              <a:rPr kumimoji="1" lang="ja-JP" altLang="en-US" smtClean="0"/>
              <a:pPr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1621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FA0D5-37F2-47E3-BB0F-F6843410FE64}" type="datetimeFigureOut">
              <a:rPr kumimoji="1" lang="ja-JP" altLang="en-US" smtClean="0"/>
              <a:pPr/>
              <a:t>2021/5/6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C648D-85B6-408A-95BB-E34AA573DFD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FA0D5-37F2-47E3-BB0F-F6843410FE64}" type="datetimeFigureOut">
              <a:rPr kumimoji="1" lang="ja-JP" altLang="en-US" smtClean="0"/>
              <a:pPr/>
              <a:t>2021/5/6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C648D-85B6-408A-95BB-E34AA573DFD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FA0D5-37F2-47E3-BB0F-F6843410FE64}" type="datetimeFigureOut">
              <a:rPr kumimoji="1" lang="ja-JP" altLang="en-US" smtClean="0"/>
              <a:pPr/>
              <a:t>2021/5/6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C648D-85B6-408A-95BB-E34AA573DFD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FA0D5-37F2-47E3-BB0F-F6843410FE64}" type="datetimeFigureOut">
              <a:rPr kumimoji="1" lang="ja-JP" altLang="en-US" smtClean="0"/>
              <a:pPr/>
              <a:t>2021/5/6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C648D-85B6-408A-95BB-E34AA573DFD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FA0D5-37F2-47E3-BB0F-F6843410FE64}" type="datetimeFigureOut">
              <a:rPr kumimoji="1" lang="ja-JP" altLang="en-US" smtClean="0"/>
              <a:pPr/>
              <a:t>2021/5/6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C648D-85B6-408A-95BB-E34AA573DFD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FA0D5-37F2-47E3-BB0F-F6843410FE64}" type="datetimeFigureOut">
              <a:rPr kumimoji="1" lang="ja-JP" altLang="en-US" smtClean="0"/>
              <a:pPr/>
              <a:t>2021/5/6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C648D-85B6-408A-95BB-E34AA573DFD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FA0D5-37F2-47E3-BB0F-F6843410FE64}" type="datetimeFigureOut">
              <a:rPr kumimoji="1" lang="ja-JP" altLang="en-US" smtClean="0"/>
              <a:pPr/>
              <a:t>2021/5/6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C648D-85B6-408A-95BB-E34AA573DFD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FA0D5-37F2-47E3-BB0F-F6843410FE64}" type="datetimeFigureOut">
              <a:rPr kumimoji="1" lang="ja-JP" altLang="en-US" smtClean="0"/>
              <a:pPr/>
              <a:t>2021/5/6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C648D-85B6-408A-95BB-E34AA573DFD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FA0D5-37F2-47E3-BB0F-F6843410FE64}" type="datetimeFigureOut">
              <a:rPr kumimoji="1" lang="ja-JP" altLang="en-US" smtClean="0"/>
              <a:pPr/>
              <a:t>2021/5/6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C648D-85B6-408A-95BB-E34AA573DFD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FA0D5-37F2-47E3-BB0F-F6843410FE64}" type="datetimeFigureOut">
              <a:rPr kumimoji="1" lang="ja-JP" altLang="en-US" smtClean="0"/>
              <a:pPr/>
              <a:t>2021/5/6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C648D-85B6-408A-95BB-E34AA573DFD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FA0D5-37F2-47E3-BB0F-F6843410FE64}" type="datetimeFigureOut">
              <a:rPr kumimoji="1" lang="ja-JP" altLang="en-US" smtClean="0"/>
              <a:pPr/>
              <a:t>2021/5/6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C648D-85B6-408A-95BB-E34AA573DFD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661FA0D5-37F2-47E3-BB0F-F6843410FE64}" type="datetimeFigureOut">
              <a:rPr kumimoji="1" lang="ja-JP" altLang="en-US" smtClean="0"/>
              <a:pPr/>
              <a:t>2021/5/6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9AC648D-85B6-408A-95BB-E34AA573DFD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470025"/>
          </a:xfrm>
        </p:spPr>
        <p:txBody>
          <a:bodyPr/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 Điều Hành</a:t>
            </a:r>
            <a:b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ja-JP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ja-JP" sz="2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 lý các hệ điều hành</a:t>
            </a:r>
            <a:r>
              <a:rPr lang="en-US" altLang="ja-JP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kumimoji="1" lang="ja-JP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00400"/>
            <a:ext cx="7543800" cy="1752600"/>
          </a:xfrm>
        </p:spPr>
        <p:txBody>
          <a:bodyPr>
            <a:norm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Đỗ Quốc Huy</a:t>
            </a:r>
          </a:p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huydq@soict.hust.edu.vn</a:t>
            </a:r>
          </a:p>
          <a:p>
            <a:r>
              <a:rPr kumimoji="1"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môn Khoa Học Máy Tính</a:t>
            </a:r>
          </a:p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Viện Công Nghệ Thông Tin và Truyền Thông</a:t>
            </a:r>
          </a:p>
        </p:txBody>
      </p:sp>
    </p:spTree>
    <p:extLst>
      <p:ext uri="{BB962C8B-B14F-4D97-AF65-F5344CB8AC3E}">
        <p14:creationId xmlns:p14="http://schemas.microsoft.com/office/powerpoint/2010/main" val="182365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/>
          <p:nvPr/>
        </p:nvSpPr>
        <p:spPr>
          <a:xfrm>
            <a:off x="688849" y="2235101"/>
            <a:ext cx="6719958" cy="2762094"/>
          </a:xfrm>
          <a:prstGeom prst="rect">
            <a:avLst/>
          </a:prstGeom>
        </p:spPr>
        <p:txBody>
          <a:bodyPr vert="horz" wrap="square" lIns="0" tIns="22661" rIns="0" bIns="0" rtlCol="0">
            <a:spAutoFit/>
          </a:bodyPr>
          <a:lstStyle/>
          <a:p>
            <a:pPr marL="25179">
              <a:spcBef>
                <a:spcPts val="178"/>
              </a:spcBef>
            </a:pPr>
            <a:r>
              <a:rPr lang="vi-VN" sz="2400" spc="-169" dirty="0">
                <a:latin typeface="Arial"/>
                <a:cs typeface="Arial"/>
              </a:rPr>
              <a:t>Có nhiều chiến lược lựa chọn vùng trống cho yêu cầu</a:t>
            </a:r>
            <a:endParaRPr lang="en-US" sz="2400" spc="-169" dirty="0">
              <a:latin typeface="Arial"/>
              <a:cs typeface="Arial"/>
            </a:endParaRPr>
          </a:p>
          <a:p>
            <a:pPr marL="25179">
              <a:spcBef>
                <a:spcPts val="178"/>
              </a:spcBef>
            </a:pPr>
            <a:r>
              <a:rPr lang="vi-VN" sz="2400" spc="-169" dirty="0">
                <a:latin typeface="Arial"/>
                <a:cs typeface="Arial"/>
              </a:rPr>
              <a:t> </a:t>
            </a:r>
            <a:endParaRPr lang="en-US" sz="2400" spc="-169" dirty="0">
              <a:latin typeface="Arial"/>
              <a:cs typeface="Arial"/>
            </a:endParaRPr>
          </a:p>
          <a:p>
            <a:pPr marL="25179">
              <a:spcBef>
                <a:spcPts val="178"/>
              </a:spcBef>
            </a:pPr>
            <a:r>
              <a:rPr lang="vi-VN" sz="2400" spc="-169" dirty="0">
                <a:solidFill>
                  <a:srgbClr val="3C33F5"/>
                </a:solidFill>
                <a:latin typeface="Arial"/>
                <a:cs typeface="Arial"/>
              </a:rPr>
              <a:t>First Fit </a:t>
            </a:r>
            <a:r>
              <a:rPr lang="vi-VN" sz="2400" spc="-169" dirty="0">
                <a:latin typeface="Arial"/>
                <a:cs typeface="Arial"/>
              </a:rPr>
              <a:t>: Vùng trống đầu tiên thỏa mãn </a:t>
            </a:r>
            <a:endParaRPr lang="en-US" sz="2400" spc="-169" dirty="0">
              <a:latin typeface="Arial"/>
              <a:cs typeface="Arial"/>
            </a:endParaRPr>
          </a:p>
          <a:p>
            <a:pPr marL="25179">
              <a:spcBef>
                <a:spcPts val="178"/>
              </a:spcBef>
            </a:pPr>
            <a:endParaRPr lang="en-US" sz="2400" spc="-169" dirty="0">
              <a:latin typeface="Arial"/>
              <a:cs typeface="Arial"/>
            </a:endParaRPr>
          </a:p>
          <a:p>
            <a:pPr marL="25179">
              <a:spcBef>
                <a:spcPts val="178"/>
              </a:spcBef>
            </a:pPr>
            <a:r>
              <a:rPr lang="vi-VN" sz="2400" spc="-169" dirty="0">
                <a:solidFill>
                  <a:srgbClr val="3C33F5"/>
                </a:solidFill>
                <a:latin typeface="Arial"/>
                <a:cs typeface="Arial"/>
              </a:rPr>
              <a:t>Best Fit </a:t>
            </a:r>
            <a:r>
              <a:rPr lang="vi-VN" sz="2400" spc="-169" dirty="0">
                <a:latin typeface="Arial"/>
                <a:cs typeface="Arial"/>
              </a:rPr>
              <a:t>: Vùng trống vừa vặn nhất</a:t>
            </a:r>
            <a:endParaRPr lang="en-US" sz="2400" spc="-169" dirty="0">
              <a:latin typeface="Arial"/>
              <a:cs typeface="Arial"/>
            </a:endParaRPr>
          </a:p>
          <a:p>
            <a:pPr marL="25179">
              <a:spcBef>
                <a:spcPts val="178"/>
              </a:spcBef>
            </a:pPr>
            <a:endParaRPr lang="vi-VN" sz="2400" spc="-169" dirty="0">
              <a:latin typeface="Arial"/>
              <a:cs typeface="Arial"/>
            </a:endParaRPr>
          </a:p>
          <a:p>
            <a:pPr marL="25179">
              <a:spcBef>
                <a:spcPts val="178"/>
              </a:spcBef>
            </a:pPr>
            <a:r>
              <a:rPr lang="vi-VN" sz="2400" spc="-169" dirty="0">
                <a:solidFill>
                  <a:srgbClr val="3C33F5"/>
                </a:solidFill>
                <a:latin typeface="Arial"/>
                <a:cs typeface="Arial"/>
              </a:rPr>
              <a:t>Worst Fit </a:t>
            </a:r>
            <a:r>
              <a:rPr lang="vi-VN" sz="2400" spc="-169" dirty="0">
                <a:latin typeface="Arial"/>
                <a:cs typeface="Arial"/>
              </a:rPr>
              <a:t>: Vùng trống kích thước lớn nhất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vi-VN" altLang="ja-JP" sz="2300" dirty="0">
                <a:solidFill>
                  <a:schemeClr val="bg1"/>
                </a:solidFill>
              </a:rPr>
              <a:t>Chiến lược lựa chọn vùng trống tự do</a:t>
            </a:r>
            <a:endParaRPr lang="en-US" altLang="ja-JP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91495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2551837"/>
            <a:ext cx="7467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 sử các vùng bộ nhớ còn trống có kích thước</a:t>
            </a:r>
          </a:p>
          <a:p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100K, 500K, 200K, 300K, and 600K (theo thứ tự),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First-fit, Best-fit, and Worst-fit</a:t>
            </a:r>
          </a:p>
          <a:p>
            <a:r>
              <a:rPr lang="en-US" altLang="ja-JP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Sẽ nạp các tiến trình 212K, 417K, 112K, and 426K như thế nào?</a:t>
            </a:r>
            <a:endParaRPr lang="ja-JP" altLang="en-US" sz="2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vi-VN" altLang="ja-JP" sz="2300" dirty="0">
                <a:solidFill>
                  <a:schemeClr val="bg1"/>
                </a:solidFill>
              </a:rPr>
              <a:t>Chiến lược lựa chọn vùng trống tự do</a:t>
            </a:r>
            <a:endParaRPr lang="en-US" altLang="ja-JP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854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/>
          <p:nvPr/>
        </p:nvSpPr>
        <p:spPr>
          <a:xfrm>
            <a:off x="457200" y="1508154"/>
            <a:ext cx="8411599" cy="909355"/>
          </a:xfrm>
          <a:prstGeom prst="rect">
            <a:avLst/>
          </a:prstGeom>
          <a:ln w="5054">
            <a:solidFill>
              <a:srgbClr val="000000"/>
            </a:solidFill>
          </a:ln>
        </p:spPr>
        <p:txBody>
          <a:bodyPr vert="horz" wrap="square" lIns="0" tIns="50358" rIns="0" bIns="0" rtlCol="0">
            <a:spAutoFit/>
          </a:bodyPr>
          <a:lstStyle/>
          <a:p>
            <a:pPr marL="166182" marR="152333">
              <a:lnSpc>
                <a:spcPct val="103000"/>
              </a:lnSpc>
              <a:spcBef>
                <a:spcPts val="397"/>
              </a:spcBef>
            </a:pPr>
            <a:r>
              <a:rPr lang="vi-VN" sz="2800" spc="-69" dirty="0">
                <a:solidFill>
                  <a:srgbClr val="0000FF"/>
                </a:solidFill>
                <a:latin typeface="Arial"/>
                <a:cs typeface="Arial"/>
              </a:rPr>
              <a:t>Nguyên tắc: Chia đôi liên tiếp vùng trống tự do cho tới khi thu được vùng trống nhỏ nhất thỏa mãn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07162" y="3223639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7162" y="3980861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7162" y="5495259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7162" y="5911471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TextBox 36"/>
          <p:cNvSpPr txBox="1"/>
          <p:nvPr/>
        </p:nvSpPr>
        <p:spPr>
          <a:xfrm>
            <a:off x="448654" y="2590800"/>
            <a:ext cx="533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ja-JP" sz="2000" dirty="0"/>
              <a:t>Cung cấp cho </a:t>
            </a:r>
            <a:r>
              <a:rPr lang="vi-VN" altLang="ja-JP" sz="2000" dirty="0">
                <a:solidFill>
                  <a:srgbClr val="00B050"/>
                </a:solidFill>
              </a:rPr>
              <a:t>yêu cầu </a:t>
            </a:r>
            <a:r>
              <a:rPr lang="vi-VN" altLang="ja-JP" sz="2000" dirty="0">
                <a:solidFill>
                  <a:srgbClr val="3C33F5"/>
                </a:solidFill>
              </a:rPr>
              <a:t>n bytes </a:t>
            </a:r>
            <a:endParaRPr lang="en-US" altLang="ja-JP" sz="2000" dirty="0">
              <a:solidFill>
                <a:srgbClr val="3C33F5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Chia </a:t>
            </a:r>
            <a:r>
              <a:rPr lang="vi-VN" altLang="ja-JP" sz="2000" dirty="0">
                <a:solidFill>
                  <a:srgbClr val="00B050"/>
                </a:solidFill>
              </a:rPr>
              <a:t>vùng trống </a:t>
            </a:r>
            <a:r>
              <a:rPr lang="vi-VN" altLang="ja-JP" sz="2000" dirty="0"/>
              <a:t>tìm được thành </a:t>
            </a:r>
            <a:r>
              <a:rPr lang="vi-VN" altLang="ja-JP" sz="2000" dirty="0">
                <a:solidFill>
                  <a:srgbClr val="00B050"/>
                </a:solidFill>
              </a:rPr>
              <a:t>2 khối bằng nhau </a:t>
            </a:r>
            <a:r>
              <a:rPr lang="vi-VN" altLang="ja-JP" sz="2000" dirty="0"/>
              <a:t>(gọi là </a:t>
            </a:r>
            <a:r>
              <a:rPr lang="vi-VN" altLang="ja-JP" sz="2000" dirty="0">
                <a:solidFill>
                  <a:srgbClr val="3C33F5"/>
                </a:solidFill>
              </a:rPr>
              <a:t>buddies</a:t>
            </a:r>
            <a:r>
              <a:rPr lang="vi-VN" altLang="ja-JP" sz="2000" dirty="0"/>
              <a:t>) </a:t>
            </a:r>
            <a:endParaRPr lang="en-US" altLang="ja-JP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</a:rPr>
              <a:t>Tiếp tục chia</a:t>
            </a:r>
            <a:r>
              <a:rPr lang="vi-VN" altLang="ja-JP" sz="2000" dirty="0"/>
              <a:t> vùng trống phía trên </a:t>
            </a:r>
            <a:r>
              <a:rPr lang="vi-VN" altLang="ja-JP" sz="2000" dirty="0">
                <a:solidFill>
                  <a:srgbClr val="00B050"/>
                </a:solidFill>
              </a:rPr>
              <a:t>thành 2 phần</a:t>
            </a:r>
            <a:r>
              <a:rPr lang="vi-VN" altLang="ja-JP" sz="2000" dirty="0"/>
              <a:t> cho tới khi đạt </a:t>
            </a:r>
            <a:r>
              <a:rPr lang="vi-VN" altLang="ja-JP" sz="2000" dirty="0">
                <a:solidFill>
                  <a:srgbClr val="00B050"/>
                </a:solidFill>
              </a:rPr>
              <a:t>vùng trống nhỏ nhất </a:t>
            </a:r>
            <a:r>
              <a:rPr lang="vi-VN" altLang="ja-JP" sz="2000" dirty="0"/>
              <a:t>kích thước lớn hơn </a:t>
            </a:r>
            <a:r>
              <a:rPr lang="vi-VN" altLang="ja-JP" sz="2000" i="1" dirty="0"/>
              <a:t>n</a:t>
            </a:r>
            <a:endParaRPr kumimoji="1" lang="ja-JP" altLang="en-US" sz="2000" i="1" dirty="0"/>
          </a:p>
        </p:txBody>
      </p:sp>
      <p:sp>
        <p:nvSpPr>
          <p:cNvPr id="39" name="Rectangle 38"/>
          <p:cNvSpPr/>
          <p:nvPr/>
        </p:nvSpPr>
        <p:spPr>
          <a:xfrm>
            <a:off x="609600" y="4800600"/>
            <a:ext cx="32306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Ví dụ 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Vùng trống 16K Bytes 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Yêu cầu 735 Bytes</a:t>
            </a:r>
            <a:endParaRPr lang="ja-JP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011" y="2514600"/>
            <a:ext cx="2386520" cy="379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Buddy Allocation: Cung cấp nhớ</a:t>
            </a: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019" y="2514600"/>
            <a:ext cx="2509308" cy="398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019" y="2498830"/>
            <a:ext cx="2509308" cy="4001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68" y="2514600"/>
            <a:ext cx="2533183" cy="398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823" y="2514600"/>
            <a:ext cx="2538528" cy="4017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127" y="2514600"/>
            <a:ext cx="2549223" cy="4073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66500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707162" y="1626994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7162" y="2384193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7162" y="3141418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7162" y="4239604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Rectangle 35"/>
          <p:cNvSpPr/>
          <p:nvPr/>
        </p:nvSpPr>
        <p:spPr>
          <a:xfrm>
            <a:off x="502695" y="1433258"/>
            <a:ext cx="49025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Hệ thống duy trì các danh sách vùng trống kích thước 1, 2, . . . , 2</a:t>
            </a:r>
            <a:r>
              <a:rPr lang="vi-VN" altLang="ja-JP" sz="2000" baseline="30000" dirty="0"/>
              <a:t>n</a:t>
            </a:r>
            <a:r>
              <a:rPr lang="vi-VN" altLang="ja-JP" sz="2000" dirty="0"/>
              <a:t> bytes </a:t>
            </a:r>
            <a:endParaRPr lang="en-US" altLang="ja-JP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Với yêu cầu K, tìm phần tử nhỏ nhất kích thước lớn hơn K </a:t>
            </a:r>
            <a:endParaRPr lang="en-US" altLang="ja-JP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Nếu phần tử nhỏ nhất lớn hơn 2K, chia liên tiếp tới khi được vùng nhỏ nhất kích thước lớn hơn K </a:t>
            </a:r>
            <a:endParaRPr lang="en-US" altLang="ja-JP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Nhận xét: Với bộ nhớ kích thước</a:t>
            </a:r>
            <a:r>
              <a:rPr lang="vi-VN" altLang="ja-JP" sz="2000" i="1" dirty="0"/>
              <a:t> n</a:t>
            </a:r>
            <a:r>
              <a:rPr lang="vi-VN" altLang="ja-JP" sz="2000" dirty="0"/>
              <a:t>, cần duyệt log</a:t>
            </a:r>
            <a:r>
              <a:rPr lang="vi-VN" altLang="ja-JP" sz="2000" baseline="-25000" dirty="0"/>
              <a:t>2</a:t>
            </a:r>
            <a:r>
              <a:rPr lang="vi-VN" altLang="ja-JP" sz="2000" i="1" dirty="0"/>
              <a:t>n</a:t>
            </a:r>
            <a:r>
              <a:rPr lang="vi-VN" altLang="ja-JP" sz="2000" dirty="0"/>
              <a:t> danh sách ⇒ </a:t>
            </a:r>
            <a:r>
              <a:rPr lang="vi-VN" altLang="ja-JP" sz="2000" dirty="0">
                <a:solidFill>
                  <a:srgbClr val="3C33F5"/>
                </a:solidFill>
              </a:rPr>
              <a:t>Nhanh</a:t>
            </a:r>
          </a:p>
          <a:p>
            <a:endParaRPr lang="en-US" altLang="ja-JP" dirty="0"/>
          </a:p>
          <a:p>
            <a:r>
              <a:rPr lang="vi-VN" altLang="ja-JP" dirty="0"/>
              <a:t>Ví dụ bộ nhớ 16K bytes</a:t>
            </a:r>
            <a:endParaRPr lang="ja-JP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998" y="1524000"/>
            <a:ext cx="2325315" cy="4858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Buddy Allocation: Cung cấp nhớ</a:t>
            </a:r>
          </a:p>
        </p:txBody>
      </p:sp>
    </p:spTree>
    <p:extLst>
      <p:ext uri="{BB962C8B-B14F-4D97-AF65-F5344CB8AC3E}">
        <p14:creationId xmlns:p14="http://schemas.microsoft.com/office/powerpoint/2010/main" val="108837063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707162" y="1626994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7162" y="2384193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7162" y="3141418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7162" y="4239604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Rectangle 35"/>
          <p:cNvSpPr/>
          <p:nvPr/>
        </p:nvSpPr>
        <p:spPr>
          <a:xfrm>
            <a:off x="507680" y="1433258"/>
            <a:ext cx="49025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Hệ thống duy trì các danh sách vùng trống kích thước 1, 2, . . . , 2</a:t>
            </a:r>
            <a:r>
              <a:rPr lang="vi-VN" altLang="ja-JP" sz="2000" baseline="30000" dirty="0"/>
              <a:t>n</a:t>
            </a:r>
            <a:r>
              <a:rPr lang="vi-VN" altLang="ja-JP" sz="2000" dirty="0"/>
              <a:t> bytes </a:t>
            </a:r>
            <a:endParaRPr lang="en-US" altLang="ja-JP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Với yêu cầu K, tìm phần tử nhỏ nhất kích thước lớn hơn K </a:t>
            </a:r>
            <a:endParaRPr lang="en-US" altLang="ja-JP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Nếu phần tử nhỏ nhất lớn hơn 2K, chia liên tiếp tới khi được vùng nhỏ nhất kích thước lớn hơn K </a:t>
            </a:r>
            <a:endParaRPr lang="en-US" altLang="ja-JP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Nhận xét: Với bộ nhớ kích thước</a:t>
            </a:r>
            <a:r>
              <a:rPr lang="vi-VN" altLang="ja-JP" sz="2000" i="1" dirty="0"/>
              <a:t> n</a:t>
            </a:r>
            <a:r>
              <a:rPr lang="vi-VN" altLang="ja-JP" sz="2000" dirty="0"/>
              <a:t>, cần duyệt log</a:t>
            </a:r>
            <a:r>
              <a:rPr lang="vi-VN" altLang="ja-JP" sz="2000" baseline="-25000" dirty="0"/>
              <a:t>2</a:t>
            </a:r>
            <a:r>
              <a:rPr lang="vi-VN" altLang="ja-JP" sz="2000" i="1" dirty="0"/>
              <a:t>n</a:t>
            </a:r>
            <a:r>
              <a:rPr lang="vi-VN" altLang="ja-JP" sz="2000" dirty="0"/>
              <a:t> danh sách ⇒ </a:t>
            </a:r>
            <a:r>
              <a:rPr lang="vi-VN" altLang="ja-JP" sz="2000" dirty="0">
                <a:solidFill>
                  <a:srgbClr val="3C33F5"/>
                </a:solidFill>
              </a:rPr>
              <a:t>Nhanh</a:t>
            </a:r>
          </a:p>
          <a:p>
            <a:endParaRPr lang="en-US" altLang="ja-JP" dirty="0"/>
          </a:p>
          <a:p>
            <a:r>
              <a:rPr lang="vi-VN" altLang="ja-JP" dirty="0"/>
              <a:t>Ví dụ bộ nhớ 16K bytes</a:t>
            </a:r>
            <a:endParaRPr lang="ja-JP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989" y="1542870"/>
            <a:ext cx="2259408" cy="478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541863" y="4711720"/>
            <a:ext cx="25565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Yêu cầu 735 bytes</a:t>
            </a:r>
            <a:endParaRPr lang="ja-JP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Buddy Allocation: Cung cấp nhớ</a:t>
            </a:r>
          </a:p>
        </p:txBody>
      </p:sp>
    </p:spTree>
    <p:extLst>
      <p:ext uri="{BB962C8B-B14F-4D97-AF65-F5344CB8AC3E}">
        <p14:creationId xmlns:p14="http://schemas.microsoft.com/office/powerpoint/2010/main" val="1906350283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707162" y="1626994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7162" y="2384193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7162" y="3141418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7162" y="4239604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Rectangle 35"/>
          <p:cNvSpPr/>
          <p:nvPr/>
        </p:nvSpPr>
        <p:spPr>
          <a:xfrm>
            <a:off x="507680" y="1433258"/>
            <a:ext cx="49025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Hệ thống duy trì các danh sách vùng trống kích thước 1, 2, . . . , 2</a:t>
            </a:r>
            <a:r>
              <a:rPr lang="vi-VN" altLang="ja-JP" sz="2000" baseline="30000" dirty="0"/>
              <a:t>n</a:t>
            </a:r>
            <a:r>
              <a:rPr lang="vi-VN" altLang="ja-JP" sz="2000" dirty="0"/>
              <a:t> bytes </a:t>
            </a:r>
            <a:endParaRPr lang="en-US" altLang="ja-JP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Với yêu cầu K, tìm phần tử nhỏ nhất kích thước lớn hơn K </a:t>
            </a:r>
            <a:endParaRPr lang="en-US" altLang="ja-JP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Nếu phần tử nhỏ nhất lớn hơn 2K, chia liên tiếp tới khi được vùng nhỏ nhất kích thước lớn hơn K </a:t>
            </a:r>
            <a:endParaRPr lang="en-US" altLang="ja-JP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Nhận xét: Với bộ nhớ kích thước</a:t>
            </a:r>
            <a:r>
              <a:rPr lang="vi-VN" altLang="ja-JP" sz="2000" i="1" dirty="0"/>
              <a:t> n</a:t>
            </a:r>
            <a:r>
              <a:rPr lang="vi-VN" altLang="ja-JP" sz="2000" dirty="0"/>
              <a:t>, cần duyệt log</a:t>
            </a:r>
            <a:r>
              <a:rPr lang="vi-VN" altLang="ja-JP" sz="2000" baseline="-25000" dirty="0"/>
              <a:t>2</a:t>
            </a:r>
            <a:r>
              <a:rPr lang="vi-VN" altLang="ja-JP" sz="2000" i="1" dirty="0"/>
              <a:t>n</a:t>
            </a:r>
            <a:r>
              <a:rPr lang="vi-VN" altLang="ja-JP" sz="2000" dirty="0"/>
              <a:t> danh sách ⇒ </a:t>
            </a:r>
            <a:r>
              <a:rPr lang="vi-VN" altLang="ja-JP" sz="2000" dirty="0">
                <a:solidFill>
                  <a:srgbClr val="3C33F5"/>
                </a:solidFill>
              </a:rPr>
              <a:t>Nhanh</a:t>
            </a:r>
          </a:p>
          <a:p>
            <a:endParaRPr lang="en-US" altLang="ja-JP" dirty="0"/>
          </a:p>
          <a:p>
            <a:r>
              <a:rPr lang="vi-VN" altLang="ja-JP" dirty="0"/>
              <a:t>Ví dụ bộ nhớ 16K bytes</a:t>
            </a:r>
            <a:endParaRPr lang="ja-JP" altLang="en-US" dirty="0"/>
          </a:p>
        </p:txBody>
      </p:sp>
      <p:sp>
        <p:nvSpPr>
          <p:cNvPr id="33" name="Rectangle 32"/>
          <p:cNvSpPr/>
          <p:nvPr/>
        </p:nvSpPr>
        <p:spPr>
          <a:xfrm>
            <a:off x="541863" y="4711720"/>
            <a:ext cx="26960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Yêu cầu 735 bytes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Yêu cầu 1205 bytes</a:t>
            </a:r>
            <a:endParaRPr lang="ja-JP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992" y="1540645"/>
            <a:ext cx="2300863" cy="486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Buddy Allocation: Cung cấp nhớ</a:t>
            </a:r>
          </a:p>
        </p:txBody>
      </p:sp>
    </p:spTree>
    <p:extLst>
      <p:ext uri="{BB962C8B-B14F-4D97-AF65-F5344CB8AC3E}">
        <p14:creationId xmlns:p14="http://schemas.microsoft.com/office/powerpoint/2010/main" val="2635769035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707162" y="1626994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7162" y="2384193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7162" y="3141418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7162" y="4239604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Rectangle 35"/>
          <p:cNvSpPr/>
          <p:nvPr/>
        </p:nvSpPr>
        <p:spPr>
          <a:xfrm>
            <a:off x="482755" y="1433258"/>
            <a:ext cx="49025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Hệ thống duy trì các danh sách vùng trống kích thước 1, 2, . . . , 2</a:t>
            </a:r>
            <a:r>
              <a:rPr lang="vi-VN" altLang="ja-JP" sz="2000" baseline="30000" dirty="0"/>
              <a:t>n</a:t>
            </a:r>
            <a:r>
              <a:rPr lang="vi-VN" altLang="ja-JP" sz="2000" dirty="0"/>
              <a:t> bytes </a:t>
            </a:r>
            <a:endParaRPr lang="en-US" altLang="ja-JP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Với yêu cầu K, tìm phần tử nhỏ nhất kích thước lớn hơn K </a:t>
            </a:r>
            <a:endParaRPr lang="en-US" altLang="ja-JP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Nếu phần tử nhỏ nhất lớn hơn 2K, chia liên tiếp tới khi được vùng nhỏ nhất kích thước lớn hơn K </a:t>
            </a:r>
            <a:endParaRPr lang="en-US" altLang="ja-JP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Nhận xét: Với bộ nhớ kích thước</a:t>
            </a:r>
            <a:r>
              <a:rPr lang="vi-VN" altLang="ja-JP" sz="2000" i="1" dirty="0"/>
              <a:t> n</a:t>
            </a:r>
            <a:r>
              <a:rPr lang="vi-VN" altLang="ja-JP" sz="2000" dirty="0"/>
              <a:t>, cần duyệt log</a:t>
            </a:r>
            <a:r>
              <a:rPr lang="vi-VN" altLang="ja-JP" sz="2000" baseline="-25000" dirty="0"/>
              <a:t>2</a:t>
            </a:r>
            <a:r>
              <a:rPr lang="vi-VN" altLang="ja-JP" sz="2000" i="1" dirty="0"/>
              <a:t>n</a:t>
            </a:r>
            <a:r>
              <a:rPr lang="vi-VN" altLang="ja-JP" sz="2000" dirty="0"/>
              <a:t> danh sách ⇒ </a:t>
            </a:r>
            <a:r>
              <a:rPr lang="vi-VN" altLang="ja-JP" sz="2000" dirty="0">
                <a:solidFill>
                  <a:srgbClr val="3C33F5"/>
                </a:solidFill>
              </a:rPr>
              <a:t>Nhanh</a:t>
            </a:r>
          </a:p>
          <a:p>
            <a:endParaRPr lang="en-US" altLang="ja-JP" dirty="0"/>
          </a:p>
          <a:p>
            <a:r>
              <a:rPr lang="vi-VN" altLang="ja-JP" dirty="0"/>
              <a:t>Ví dụ bộ nhớ 16K bytes</a:t>
            </a:r>
            <a:endParaRPr lang="ja-JP" altLang="en-US" dirty="0"/>
          </a:p>
        </p:txBody>
      </p:sp>
      <p:sp>
        <p:nvSpPr>
          <p:cNvPr id="33" name="Rectangle 32"/>
          <p:cNvSpPr/>
          <p:nvPr/>
        </p:nvSpPr>
        <p:spPr>
          <a:xfrm>
            <a:off x="541863" y="4711720"/>
            <a:ext cx="26960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Yêu cầu 735 bytes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Yêu cầu 1205 bytes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Yêu cầu 2010 bytes</a:t>
            </a:r>
            <a:endParaRPr lang="ja-JP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108" y="1524000"/>
            <a:ext cx="2308658" cy="486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Buddy Allocation: Cung cấp nhớ</a:t>
            </a:r>
          </a:p>
        </p:txBody>
      </p:sp>
    </p:spTree>
    <p:extLst>
      <p:ext uri="{BB962C8B-B14F-4D97-AF65-F5344CB8AC3E}">
        <p14:creationId xmlns:p14="http://schemas.microsoft.com/office/powerpoint/2010/main" val="3638081265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707162" y="1735212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7162" y="2492411"/>
            <a:ext cx="133482" cy="13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78" y="1563893"/>
            <a:ext cx="2308658" cy="486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507680" y="1508154"/>
            <a:ext cx="49025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 thể kết hợp 2 vùng kề nhau có cùng kích thước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 tục kết hợp liên tiếp cho tới khi tạo ra vùng trống lớn nhất có thể</a:t>
            </a:r>
            <a:endParaRPr lang="ja-JP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425" y="2758086"/>
            <a:ext cx="7184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/>
              <a:t>Ví dụ</a:t>
            </a:r>
            <a:endParaRPr lang="ja-JP" altLang="en-US" sz="2000" dirty="0"/>
          </a:p>
        </p:txBody>
      </p:sp>
      <p:sp>
        <p:nvSpPr>
          <p:cNvPr id="40" name="Rectangle 39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Buddy Allocation : Thu hồi vùng nhớ</a:t>
            </a:r>
          </a:p>
        </p:txBody>
      </p:sp>
    </p:spTree>
    <p:extLst>
      <p:ext uri="{BB962C8B-B14F-4D97-AF65-F5344CB8AC3E}">
        <p14:creationId xmlns:p14="http://schemas.microsoft.com/office/powerpoint/2010/main" val="14154988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707162" y="1735212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7162" y="2492411"/>
            <a:ext cx="133482" cy="13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Rectangle 34"/>
          <p:cNvSpPr/>
          <p:nvPr/>
        </p:nvSpPr>
        <p:spPr>
          <a:xfrm>
            <a:off x="507680" y="1507153"/>
            <a:ext cx="49025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 thể kết hợp 2 vùng kề nhau có cùng kích thước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 tục kết hợp liên tiếp cho tới khi tạo ra vùng trống lớn nhất có thể</a:t>
            </a:r>
            <a:endParaRPr lang="ja-JP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425" y="2758086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Ví dụ</a:t>
            </a:r>
            <a:endParaRPr lang="ja-JP" altLang="en-US" dirty="0"/>
          </a:p>
        </p:txBody>
      </p:sp>
      <p:sp>
        <p:nvSpPr>
          <p:cNvPr id="31" name="Rectangle 30"/>
          <p:cNvSpPr/>
          <p:nvPr/>
        </p:nvSpPr>
        <p:spPr>
          <a:xfrm>
            <a:off x="507680" y="3127418"/>
            <a:ext cx="45047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phóng vùng nhớ thứ nhất (1K)</a:t>
            </a:r>
            <a:endParaRPr lang="ja-JP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946" y="1524000"/>
            <a:ext cx="2369979" cy="4841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Buddy Allocation : Thu hồi vùng nhớ</a:t>
            </a:r>
          </a:p>
        </p:txBody>
      </p:sp>
    </p:spTree>
    <p:extLst>
      <p:ext uri="{BB962C8B-B14F-4D97-AF65-F5344CB8AC3E}">
        <p14:creationId xmlns:p14="http://schemas.microsoft.com/office/powerpoint/2010/main" val="4023896694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707162" y="1735212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7162" y="2492411"/>
            <a:ext cx="133482" cy="13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Rectangle 34"/>
          <p:cNvSpPr/>
          <p:nvPr/>
        </p:nvSpPr>
        <p:spPr>
          <a:xfrm>
            <a:off x="507680" y="1450738"/>
            <a:ext cx="49025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 thể kết hợp 2 vùng kề nhau có cùng kích thước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 tục kết hợp liên tiếp cho tới khi tạo ra vùng trống lớn nhất có thể</a:t>
            </a:r>
            <a:endParaRPr lang="ja-JP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425" y="2758086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Ví dụ</a:t>
            </a:r>
            <a:endParaRPr lang="ja-JP" altLang="en-US" dirty="0"/>
          </a:p>
        </p:txBody>
      </p:sp>
      <p:sp>
        <p:nvSpPr>
          <p:cNvPr id="31" name="Rectangle 30"/>
          <p:cNvSpPr/>
          <p:nvPr/>
        </p:nvSpPr>
        <p:spPr>
          <a:xfrm>
            <a:off x="507680" y="3127418"/>
            <a:ext cx="4831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phóng vùng nhớ thứ nhất (1K)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Kết hợp 2 vùng 1K thành vùng 2K</a:t>
            </a:r>
            <a:endParaRPr lang="ja-JP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476" y="1536665"/>
            <a:ext cx="2364784" cy="4985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Buddy Allocation : Thu hồi vùng nhớ</a:t>
            </a:r>
          </a:p>
        </p:txBody>
      </p:sp>
    </p:spTree>
    <p:extLst>
      <p:ext uri="{BB962C8B-B14F-4D97-AF65-F5344CB8AC3E}">
        <p14:creationId xmlns:p14="http://schemas.microsoft.com/office/powerpoint/2010/main" val="3309444203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743201"/>
            <a:ext cx="7408333" cy="2438400"/>
          </a:xfrm>
        </p:spPr>
        <p:txBody>
          <a:bodyPr>
            <a:norm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vi-VN" altLang="ja-JP" sz="28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 quan </a:t>
            </a:r>
            <a:endParaRPr lang="en-US" altLang="ja-JP" sz="2800" dirty="0">
              <a:solidFill>
                <a:schemeClr val="bg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vi-VN" altLang="ja-JP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chiến lược quản lý bộ nhớ </a:t>
            </a:r>
            <a:endParaRPr lang="en-US" altLang="ja-JP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vi-VN" altLang="ja-JP" sz="280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nhớ ảo  </a:t>
            </a:r>
            <a:endParaRPr lang="en-US" altLang="ja-JP" sz="2800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vi-VN" altLang="ja-JP" sz="280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bộ nhớ trong VXL họ Intel</a:t>
            </a:r>
            <a:endParaRPr kumimoji="1" lang="ja-JP" altLang="en-US" sz="2800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 3 Quản lý bộ nhớ</a:t>
            </a:r>
            <a:endParaRPr kumimoji="1" lang="ja-JP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301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707162" y="1735212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7162" y="2492411"/>
            <a:ext cx="133482" cy="13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Rectangle 34"/>
          <p:cNvSpPr/>
          <p:nvPr/>
        </p:nvSpPr>
        <p:spPr>
          <a:xfrm>
            <a:off x="507680" y="1515699"/>
            <a:ext cx="49025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 thể kết hợp 2 vùng kề nhau có cùng kích thước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 tục kết hợp liên tiếp cho tới khi tạo ra vùng trống lớn nhất có thể</a:t>
            </a:r>
            <a:endParaRPr lang="ja-JP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425" y="2758086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Ví dụ</a:t>
            </a:r>
            <a:endParaRPr lang="ja-JP" altLang="en-US" dirty="0"/>
          </a:p>
        </p:txBody>
      </p:sp>
      <p:sp>
        <p:nvSpPr>
          <p:cNvPr id="31" name="Rectangle 30"/>
          <p:cNvSpPr/>
          <p:nvPr/>
        </p:nvSpPr>
        <p:spPr>
          <a:xfrm>
            <a:off x="507680" y="3127418"/>
            <a:ext cx="48317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phóng vùng nhớ thứ nhất (1K)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Kết hợp 2 vùng 1K thành vùng 2K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Giải phóng vùng nhớ thứ hai (2K)</a:t>
            </a:r>
            <a:endParaRPr lang="ja-JP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278" y="1517944"/>
            <a:ext cx="2358815" cy="497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Buddy Allocation : Thu hồi vùng nhớ</a:t>
            </a:r>
          </a:p>
        </p:txBody>
      </p:sp>
    </p:spTree>
    <p:extLst>
      <p:ext uri="{BB962C8B-B14F-4D97-AF65-F5344CB8AC3E}">
        <p14:creationId xmlns:p14="http://schemas.microsoft.com/office/powerpoint/2010/main" val="3712775315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707162" y="1735212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7162" y="2492411"/>
            <a:ext cx="133482" cy="13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Rectangle 34"/>
          <p:cNvSpPr/>
          <p:nvPr/>
        </p:nvSpPr>
        <p:spPr>
          <a:xfrm>
            <a:off x="507680" y="1524000"/>
            <a:ext cx="49025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 thể kết hợp 2 vùng kề nhau có cùng kích thước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 tục kết hợp liên tiếp cho tới khi tạo ra vùng trống lớn nhất có thể</a:t>
            </a:r>
            <a:endParaRPr lang="ja-JP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425" y="2758086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Ví dụ</a:t>
            </a:r>
            <a:endParaRPr lang="ja-JP" altLang="en-US" dirty="0"/>
          </a:p>
        </p:txBody>
      </p:sp>
      <p:sp>
        <p:nvSpPr>
          <p:cNvPr id="31" name="Rectangle 30"/>
          <p:cNvSpPr/>
          <p:nvPr/>
        </p:nvSpPr>
        <p:spPr>
          <a:xfrm>
            <a:off x="507680" y="3127418"/>
            <a:ext cx="483177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phóng vùng nhớ thứ nhất (1K)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Kết hợp 2 vùng 1K thành vùng 2K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Giải phóng vùng nhớ thứ hai (2K)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Kết hợp 2 vùng 2K thành vùng 4K</a:t>
            </a:r>
            <a:endParaRPr lang="ja-JP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250" y="1524000"/>
            <a:ext cx="2311765" cy="4890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Buddy Allocation : Thu hồi vùng nhớ</a:t>
            </a:r>
          </a:p>
        </p:txBody>
      </p:sp>
    </p:spTree>
    <p:extLst>
      <p:ext uri="{BB962C8B-B14F-4D97-AF65-F5344CB8AC3E}">
        <p14:creationId xmlns:p14="http://schemas.microsoft.com/office/powerpoint/2010/main" val="2421573231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707162" y="1735212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7162" y="2492411"/>
            <a:ext cx="133482" cy="13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Rectangle 34"/>
          <p:cNvSpPr/>
          <p:nvPr/>
        </p:nvSpPr>
        <p:spPr>
          <a:xfrm>
            <a:off x="507680" y="1498607"/>
            <a:ext cx="49025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 thể kết hợp 2 vùng kề nhau có cùng kích thước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 tục kết hợp liên tiếp cho tới khi tạo ra vùng trống lớn nhất có thể</a:t>
            </a:r>
            <a:endParaRPr lang="ja-JP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425" y="2758086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Ví dụ</a:t>
            </a:r>
            <a:endParaRPr lang="ja-JP" altLang="en-US" dirty="0"/>
          </a:p>
        </p:txBody>
      </p:sp>
      <p:sp>
        <p:nvSpPr>
          <p:cNvPr id="31" name="Rectangle 30"/>
          <p:cNvSpPr/>
          <p:nvPr/>
        </p:nvSpPr>
        <p:spPr>
          <a:xfrm>
            <a:off x="507680" y="3127418"/>
            <a:ext cx="483177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phóng vùng nhớ thứ nhất (1K)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Kết hợp 2 vùng 1K thành vùng 2K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Giải phóng vùng nhớ thứ hai (2K)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Kết hợp 2 vùng 2K thành vùng 4K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Giải phóng vùng nhớ thứ ba (2K)</a:t>
            </a:r>
            <a:endParaRPr lang="ja-JP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528743"/>
            <a:ext cx="2290685" cy="4828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Buddy Allocation : Thu hồi vùng nhớ</a:t>
            </a:r>
          </a:p>
        </p:txBody>
      </p:sp>
    </p:spTree>
    <p:extLst>
      <p:ext uri="{BB962C8B-B14F-4D97-AF65-F5344CB8AC3E}">
        <p14:creationId xmlns:p14="http://schemas.microsoft.com/office/powerpoint/2010/main" val="1288399417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707162" y="1735212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7162" y="2492411"/>
            <a:ext cx="133482" cy="13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Rectangle 34"/>
          <p:cNvSpPr/>
          <p:nvPr/>
        </p:nvSpPr>
        <p:spPr>
          <a:xfrm>
            <a:off x="507680" y="1450738"/>
            <a:ext cx="49025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 thể kết hợp 2 vùng kề nhau có cùng kích thước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 tục kết hợp liên tiếp cho tới khi tạo ra vùng trống lớn nhất có thể</a:t>
            </a:r>
            <a:endParaRPr lang="ja-JP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425" y="2758086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Ví dụ</a:t>
            </a:r>
            <a:endParaRPr lang="ja-JP" altLang="en-US" dirty="0"/>
          </a:p>
        </p:txBody>
      </p:sp>
      <p:sp>
        <p:nvSpPr>
          <p:cNvPr id="31" name="Rectangle 30"/>
          <p:cNvSpPr/>
          <p:nvPr/>
        </p:nvSpPr>
        <p:spPr>
          <a:xfrm>
            <a:off x="507680" y="3127418"/>
            <a:ext cx="483177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phóng vùng nhớ thứ nhất (1K)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Kết hợp 2 vùng 1K thành vùng 2K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Giải phóng vùng nhớ thứ hai (2K)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Kết hợp 2 vùng 2K thành vùng 4K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Giải phóng vùng nhớ thứ ba (2K)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Kết hợp 2 vùng 2K thành vùng 4K</a:t>
            </a:r>
            <a:endParaRPr lang="ja-JP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85" y="1600199"/>
            <a:ext cx="2373408" cy="480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Buddy Allocation : Thu hồi vùng nhớ</a:t>
            </a:r>
          </a:p>
        </p:txBody>
      </p:sp>
    </p:spTree>
    <p:extLst>
      <p:ext uri="{BB962C8B-B14F-4D97-AF65-F5344CB8AC3E}">
        <p14:creationId xmlns:p14="http://schemas.microsoft.com/office/powerpoint/2010/main" val="1392184292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707162" y="1735212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7162" y="2492411"/>
            <a:ext cx="133482" cy="13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Rectangle 34"/>
          <p:cNvSpPr/>
          <p:nvPr/>
        </p:nvSpPr>
        <p:spPr>
          <a:xfrm>
            <a:off x="507680" y="1498607"/>
            <a:ext cx="49025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 thể kết hợp 2 vùng kề nhau có cùng kích thước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 tục kết hợp liên tiếp cho tới khi tạo ra vùng trống lớn nhất có thể</a:t>
            </a:r>
            <a:endParaRPr lang="ja-JP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425" y="2758086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Ví dụ</a:t>
            </a:r>
            <a:endParaRPr lang="ja-JP" altLang="en-US" dirty="0"/>
          </a:p>
        </p:txBody>
      </p:sp>
      <p:sp>
        <p:nvSpPr>
          <p:cNvPr id="31" name="Rectangle 30"/>
          <p:cNvSpPr/>
          <p:nvPr/>
        </p:nvSpPr>
        <p:spPr>
          <a:xfrm>
            <a:off x="507680" y="3127418"/>
            <a:ext cx="483177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phóng vùng nhớ thứ nhất (1K)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Kết hợp 2 vùng 1K thành vùng 2K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Giải phóng vùng nhớ thứ hai (2K)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Kết hợp 2 vùng 2K thành vùng 4K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Giải phóng vùng nhớ thứ ba (2K)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Kết hợp 2 vùng 2K thành vùng 4K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Kết hợp 2 vùng 4K thành vùng 8K</a:t>
            </a:r>
            <a:endParaRPr lang="ja-JP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550641"/>
            <a:ext cx="2287811" cy="4850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Buddy Allocation : Thu hồi vùng nhớ</a:t>
            </a:r>
          </a:p>
        </p:txBody>
      </p:sp>
    </p:spTree>
    <p:extLst>
      <p:ext uri="{BB962C8B-B14F-4D97-AF65-F5344CB8AC3E}">
        <p14:creationId xmlns:p14="http://schemas.microsoft.com/office/powerpoint/2010/main" val="2819876485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707162" y="1735212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7162" y="2492411"/>
            <a:ext cx="133482" cy="13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Rectangle 34"/>
          <p:cNvSpPr/>
          <p:nvPr/>
        </p:nvSpPr>
        <p:spPr>
          <a:xfrm>
            <a:off x="507680" y="1490061"/>
            <a:ext cx="49025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 thể kết hợp 2 vùng kề nhau có cùng kích thước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 tục kết hợp liên tiếp cho tới khi tạo ra vùng trống lớn nhất có thể</a:t>
            </a:r>
            <a:endParaRPr lang="ja-JP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425" y="2758086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Ví dụ</a:t>
            </a:r>
            <a:endParaRPr lang="ja-JP" altLang="en-US" dirty="0"/>
          </a:p>
        </p:txBody>
      </p:sp>
      <p:sp>
        <p:nvSpPr>
          <p:cNvPr id="31" name="Rectangle 30"/>
          <p:cNvSpPr/>
          <p:nvPr/>
        </p:nvSpPr>
        <p:spPr>
          <a:xfrm>
            <a:off x="507680" y="3127418"/>
            <a:ext cx="4971233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phóng vùng nhớ thứ nhất (1K)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Kết hợp 2 vùng 1K thành vùng 2K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Giải phóng vùng nhớ thứ hai (2K)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Kết hợp 2 vùng 2K thành vùng 4K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Giải phóng vùng nhớ thứ ba (2K)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Kết hợp 2 vùng 2K thành vùng 4K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Kết hợp 2 vùng 4K thành vùng 8K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Tahoma" panose="020B0604030504040204" pitchFamily="34" charset="0"/>
                <a:cs typeface="Tahoma" panose="020B0604030504040204" pitchFamily="34" charset="0"/>
              </a:rPr>
              <a:t>Kết hợp 2 vùng 8K thành vùng 16K</a:t>
            </a:r>
            <a:endParaRPr lang="ja-JP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541091"/>
            <a:ext cx="2325315" cy="4858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Buddy Allocation : Thu hồi vùng nhớ</a:t>
            </a:r>
          </a:p>
        </p:txBody>
      </p:sp>
    </p:spTree>
    <p:extLst>
      <p:ext uri="{BB962C8B-B14F-4D97-AF65-F5344CB8AC3E}">
        <p14:creationId xmlns:p14="http://schemas.microsoft.com/office/powerpoint/2010/main" val="61099776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707162" y="1735212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7162" y="2492411"/>
            <a:ext cx="133482" cy="13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Rectangle 39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Buddy Allocation : Thu hồi vùng nhớ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40EC57-1312-438C-A444-62126E206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29" y="1693043"/>
            <a:ext cx="7320471" cy="44730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D85E69-9C77-46D9-A9A5-C5A3FB15D959}"/>
              </a:ext>
            </a:extLst>
          </p:cNvPr>
          <p:cNvSpPr/>
          <p:nvPr/>
        </p:nvSpPr>
        <p:spPr>
          <a:xfrm>
            <a:off x="773903" y="6280735"/>
            <a:ext cx="7423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/>
              <a:t>Địa</a:t>
            </a:r>
            <a:r>
              <a:rPr lang="en-US" sz="2200" dirty="0"/>
              <a:t> </a:t>
            </a:r>
            <a:r>
              <a:rPr lang="en-US" sz="2200" dirty="0" err="1"/>
              <a:t>chỉ</a:t>
            </a:r>
            <a:r>
              <a:rPr lang="en-US" sz="2200" dirty="0"/>
              <a:t> </a:t>
            </a:r>
            <a:r>
              <a:rPr lang="en-US" sz="2200" dirty="0" err="1"/>
              <a:t>của</a:t>
            </a:r>
            <a:r>
              <a:rPr lang="en-US" sz="2200" dirty="0"/>
              <a:t> </a:t>
            </a:r>
            <a:r>
              <a:rPr lang="en-US" sz="2200" dirty="0" err="1"/>
              <a:t>hai</a:t>
            </a:r>
            <a:r>
              <a:rPr lang="en-US" sz="2200" dirty="0"/>
              <a:t> </a:t>
            </a:r>
            <a:r>
              <a:rPr lang="en-US" sz="2200" dirty="0" err="1"/>
              <a:t>khối</a:t>
            </a:r>
            <a:r>
              <a:rPr lang="en-US" sz="2200" dirty="0"/>
              <a:t> </a:t>
            </a:r>
            <a:r>
              <a:rPr lang="en-US" sz="2200" dirty="0" err="1"/>
              <a:t>nhớ</a:t>
            </a:r>
            <a:r>
              <a:rPr lang="en-US" sz="2200" dirty="0"/>
              <a:t> </a:t>
            </a:r>
            <a:r>
              <a:rPr lang="en-US" sz="2400" dirty="0" err="1"/>
              <a:t>chỉ</a:t>
            </a:r>
            <a:r>
              <a:rPr lang="en-US" sz="2200" dirty="0"/>
              <a:t> </a:t>
            </a:r>
            <a:r>
              <a:rPr lang="en-US" sz="2200" dirty="0" err="1"/>
              <a:t>khác</a:t>
            </a:r>
            <a:r>
              <a:rPr lang="en-US" sz="2200" dirty="0"/>
              <a:t> </a:t>
            </a:r>
            <a:r>
              <a:rPr lang="en-US" sz="2200" dirty="0" err="1"/>
              <a:t>nhau</a:t>
            </a:r>
            <a:r>
              <a:rPr lang="en-US" sz="2200" dirty="0"/>
              <a:t> ở bit </a:t>
            </a:r>
            <a:r>
              <a:rPr lang="en-US" sz="2200" dirty="0" err="1"/>
              <a:t>thứ</a:t>
            </a:r>
            <a:r>
              <a:rPr lang="en-US" sz="2200" dirty="0"/>
              <a:t> </a:t>
            </a:r>
            <a:r>
              <a:rPr lang="en-US" sz="2200" i="1" dirty="0">
                <a:solidFill>
                  <a:srgbClr val="3C33F5"/>
                </a:solidFill>
              </a:rPr>
              <a:t>k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1185465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992766" y="2162145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68309" y="2544280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17931" y="3137541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68309" y="3760021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17931" y="4077478"/>
            <a:ext cx="107536" cy="107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17931" y="4353282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2766" y="4717322"/>
            <a:ext cx="133482" cy="13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68309" y="5114708"/>
            <a:ext cx="107536" cy="107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68309" y="5424614"/>
            <a:ext cx="107536" cy="107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17931" y="5742071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68309" y="6059527"/>
            <a:ext cx="107536" cy="107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17931" y="6376984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Rectangle 42"/>
          <p:cNvSpPr/>
          <p:nvPr/>
        </p:nvSpPr>
        <p:spPr>
          <a:xfrm>
            <a:off x="511856" y="2603915"/>
            <a:ext cx="83938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sz="2400" dirty="0">
                <a:solidFill>
                  <a:srgbClr val="00B050"/>
                </a:solidFill>
              </a:rPr>
              <a:t>Sau một thời gian </a:t>
            </a:r>
            <a:r>
              <a:rPr lang="vi-VN" altLang="ja-JP" sz="2400" dirty="0"/>
              <a:t>hoạt động, các </a:t>
            </a:r>
            <a:r>
              <a:rPr lang="vi-VN" altLang="ja-JP" sz="2400" dirty="0">
                <a:solidFill>
                  <a:srgbClr val="00B050"/>
                </a:solidFill>
              </a:rPr>
              <a:t>vùng trống</a:t>
            </a:r>
            <a:r>
              <a:rPr lang="vi-VN" altLang="ja-JP" sz="2400" dirty="0"/>
              <a:t> nằm </a:t>
            </a:r>
            <a:r>
              <a:rPr lang="vi-VN" altLang="ja-JP" sz="2400" dirty="0">
                <a:solidFill>
                  <a:srgbClr val="00B050"/>
                </a:solidFill>
              </a:rPr>
              <a:t>rải rác </a:t>
            </a:r>
            <a:r>
              <a:rPr lang="vi-VN" altLang="ja-JP" sz="2400" dirty="0"/>
              <a:t>khắp nơi gây ra hiện tượng thiếu bộ nhớ. </a:t>
            </a:r>
          </a:p>
          <a:p>
            <a:r>
              <a:rPr lang="vi-VN" altLang="ja-JP" sz="2400" dirty="0"/>
              <a:t>⇒Cần phải </a:t>
            </a:r>
            <a:r>
              <a:rPr lang="vi-VN" altLang="ja-JP" sz="2400" dirty="0">
                <a:solidFill>
                  <a:srgbClr val="00B050"/>
                </a:solidFill>
              </a:rPr>
              <a:t>bố trí lại bộ nhớ </a:t>
            </a:r>
            <a:endParaRPr lang="en-US" altLang="ja-JP" sz="2400" dirty="0">
              <a:solidFill>
                <a:srgbClr val="00B05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400" dirty="0">
                <a:solidFill>
                  <a:srgbClr val="3C33F5"/>
                </a:solidFill>
              </a:rPr>
              <a:t>Dịch chuyển các tiến trình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ja-JP" sz="2400" dirty="0">
              <a:solidFill>
                <a:srgbClr val="3C33F5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400" dirty="0">
                <a:solidFill>
                  <a:srgbClr val="3C33F5"/>
                </a:solidFill>
              </a:rPr>
              <a:t>Phương pháp tráo đổi </a:t>
            </a:r>
            <a:r>
              <a:rPr lang="vi-VN" altLang="ja-JP" sz="2400" dirty="0"/>
              <a:t>(swapping) </a:t>
            </a:r>
            <a:endParaRPr lang="en-US" altLang="ja-JP" sz="2400" dirty="0"/>
          </a:p>
        </p:txBody>
      </p:sp>
      <p:sp>
        <p:nvSpPr>
          <p:cNvPr id="46" name="Rectangle 45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vi-VN" altLang="ja-JP" sz="2300" dirty="0">
                <a:solidFill>
                  <a:schemeClr val="bg1"/>
                </a:solidFill>
              </a:rPr>
              <a:t>Vấn đề bố trí lại bộ nhớ</a:t>
            </a:r>
            <a:endParaRPr lang="en-US" altLang="ja-JP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2704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992766" y="2162145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68309" y="2544280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17931" y="3137541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68309" y="3760021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17931" y="4077478"/>
            <a:ext cx="107536" cy="107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17931" y="4353282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2766" y="4717322"/>
            <a:ext cx="133482" cy="13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68309" y="5114708"/>
            <a:ext cx="107536" cy="107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68309" y="5424614"/>
            <a:ext cx="107536" cy="107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17931" y="5742071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68309" y="6059527"/>
            <a:ext cx="107536" cy="107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17931" y="6376984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Rectangle 42"/>
          <p:cNvSpPr/>
          <p:nvPr/>
        </p:nvSpPr>
        <p:spPr>
          <a:xfrm>
            <a:off x="223420" y="1852455"/>
            <a:ext cx="839381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3C33F5"/>
                </a:solidFill>
              </a:rPr>
              <a:t>Dịch chuyển các tiến trình </a:t>
            </a:r>
            <a:endParaRPr lang="en-US" altLang="ja-JP" sz="2000" dirty="0">
              <a:solidFill>
                <a:srgbClr val="3C33F5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Vấn đề không đơn giản vì các </a:t>
            </a:r>
            <a:r>
              <a:rPr lang="vi-VN" altLang="ja-JP" sz="2000" dirty="0">
                <a:solidFill>
                  <a:srgbClr val="00B050"/>
                </a:solidFill>
              </a:rPr>
              <a:t>đối tượng </a:t>
            </a:r>
            <a:r>
              <a:rPr lang="vi-VN" altLang="ja-JP" sz="2000" dirty="0"/>
              <a:t>bên trong khi </a:t>
            </a:r>
            <a:r>
              <a:rPr lang="vi-VN" altLang="ja-JP" sz="2000" dirty="0">
                <a:solidFill>
                  <a:srgbClr val="00B050"/>
                </a:solidFill>
              </a:rPr>
              <a:t>chuyển sang vị trí mới </a:t>
            </a:r>
            <a:r>
              <a:rPr lang="vi-VN" altLang="ja-JP" sz="2000" dirty="0"/>
              <a:t>sẽ có </a:t>
            </a:r>
            <a:r>
              <a:rPr lang="vi-VN" altLang="ja-JP" sz="2000" dirty="0">
                <a:solidFill>
                  <a:srgbClr val="FF0000"/>
                </a:solidFill>
              </a:rPr>
              <a:t>địa chỉ khác </a:t>
            </a:r>
            <a:r>
              <a:rPr lang="vi-VN" altLang="ja-JP" sz="2000" dirty="0"/>
              <a:t> </a:t>
            </a:r>
            <a:endParaRPr lang="en-US" altLang="ja-JP" sz="2000" dirty="0"/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Sử dụng </a:t>
            </a:r>
            <a:r>
              <a:rPr lang="vi-VN" altLang="ja-JP" sz="2000" dirty="0">
                <a:solidFill>
                  <a:srgbClr val="00B050"/>
                </a:solidFill>
              </a:rPr>
              <a:t>thanh ghi dịch chuyển </a:t>
            </a:r>
            <a:r>
              <a:rPr lang="vi-VN" altLang="ja-JP" sz="2000" dirty="0"/>
              <a:t>(relocation register) chứa giá trị bằng </a:t>
            </a:r>
            <a:r>
              <a:rPr lang="vi-VN" altLang="ja-JP" sz="2000" dirty="0">
                <a:solidFill>
                  <a:srgbClr val="00B050"/>
                </a:solidFill>
              </a:rPr>
              <a:t>độ dịch chuyển </a:t>
            </a:r>
            <a:r>
              <a:rPr lang="vi-VN" altLang="ja-JP" sz="2000" dirty="0"/>
              <a:t>của tiến trình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Vấn đề lựa chọn phương pháp để chi phí nhỏ nhất </a:t>
            </a:r>
            <a:endParaRPr lang="en-US" altLang="ja-JP" sz="2000" dirty="0"/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</a:rPr>
              <a:t>tất cả về một phía </a:t>
            </a:r>
            <a:r>
              <a:rPr lang="vi-VN" altLang="ja-JP" sz="2000" dirty="0"/>
              <a:t>⇒ vùng trống lớn nhất </a:t>
            </a:r>
            <a:endParaRPr lang="en-US" altLang="ja-JP" sz="2000" dirty="0"/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</a:rPr>
              <a:t>Dịch chuyển </a:t>
            </a:r>
            <a:r>
              <a:rPr lang="vi-VN" altLang="ja-JP" sz="2000" dirty="0"/>
              <a:t>để tạo ra ngay lập tức một </a:t>
            </a:r>
            <a:r>
              <a:rPr lang="vi-VN" altLang="ja-JP" sz="2000" dirty="0">
                <a:solidFill>
                  <a:srgbClr val="00B050"/>
                </a:solidFill>
              </a:rPr>
              <a:t>vùng trống </a:t>
            </a:r>
            <a:r>
              <a:rPr lang="vi-VN" altLang="ja-JP" sz="2000" dirty="0" err="1">
                <a:solidFill>
                  <a:srgbClr val="00B050"/>
                </a:solidFill>
              </a:rPr>
              <a:t>vừa</a:t>
            </a:r>
            <a:r>
              <a:rPr lang="vi-VN" altLang="ja-JP" sz="2000" dirty="0">
                <a:solidFill>
                  <a:srgbClr val="00B050"/>
                </a:solidFill>
              </a:rPr>
              <a:t> </a:t>
            </a:r>
            <a:r>
              <a:rPr lang="vi-VN" altLang="ja-JP" sz="2000" dirty="0" err="1">
                <a:solidFill>
                  <a:srgbClr val="00B050"/>
                </a:solidFill>
              </a:rPr>
              <a:t>vặn</a:t>
            </a:r>
            <a:endParaRPr lang="vi-VN" altLang="ja-JP" sz="2000" dirty="0">
              <a:solidFill>
                <a:srgbClr val="00B05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vi-VN" altLang="ja-JP" sz="2300" dirty="0">
                <a:solidFill>
                  <a:schemeClr val="bg1"/>
                </a:solidFill>
              </a:rPr>
              <a:t>Vấn đề bố trí lại bộ nhớ</a:t>
            </a:r>
            <a:endParaRPr lang="en-US" altLang="ja-JP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83552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992766" y="2162145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68309" y="2544280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17931" y="3137541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68309" y="3760021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17931" y="4077478"/>
            <a:ext cx="107536" cy="107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17931" y="4353282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2766" y="4717322"/>
            <a:ext cx="133482" cy="13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68309" y="5114708"/>
            <a:ext cx="107536" cy="107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68309" y="5424614"/>
            <a:ext cx="107536" cy="107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17931" y="5742071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68309" y="6059527"/>
            <a:ext cx="107536" cy="107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17931" y="6376984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Rectangle 45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vi-VN" altLang="ja-JP" sz="2300" dirty="0">
                <a:solidFill>
                  <a:schemeClr val="bg1"/>
                </a:solidFill>
              </a:rPr>
              <a:t>Vấn đề bố trí lại bộ nhớ</a:t>
            </a:r>
            <a:endParaRPr lang="en-US" altLang="ja-JP" sz="2300" dirty="0">
              <a:solidFill>
                <a:schemeClr val="bg1"/>
              </a:solidFill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82D92492-F465-483E-B0FA-05691789E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6088" y="1934801"/>
            <a:ext cx="6606871" cy="4230233"/>
          </a:xfrm>
          <a:prstGeom prst="rect">
            <a:avLst/>
          </a:prstGeom>
          <a:blipFill dpi="0" rotWithShape="1">
            <a:blip r:embed="rId9"/>
            <a:srcRect/>
            <a:tile tx="0" ty="0" sx="100000" sy="100000" flip="none" algn="tl"/>
          </a:blip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66A5C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5413224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7408333" cy="44497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vi-VN" altLang="ja-JP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Chiến lược phân chương cố định </a:t>
            </a:r>
            <a:endParaRPr lang="en-US" altLang="ja-JP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Chiến lược phân chương động </a:t>
            </a:r>
            <a:endParaRPr lang="en-US" altLang="ja-JP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Chiến lược phân đoạn </a:t>
            </a:r>
            <a:endParaRPr lang="en-US" altLang="ja-JP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Chiến lược phân trang </a:t>
            </a:r>
            <a:endParaRPr lang="en-US" altLang="ja-JP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Chiến lược kết hợp phân đoạn-phân trang</a:t>
            </a:r>
            <a:endParaRPr lang="vi-VN" altLang="ja-JP" sz="2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185672"/>
          </a:xfrm>
        </p:spPr>
        <p:txBody>
          <a:bodyPr>
            <a:normAutofit/>
          </a:bodyPr>
          <a:lstStyle/>
          <a:p>
            <a:pPr algn="l"/>
            <a:r>
              <a:rPr lang="vi-VN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 </a:t>
            </a:r>
            <a:r>
              <a:rPr lang="en-US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vi-VN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Quản lý bộ nhớ</a:t>
            </a:r>
            <a:br>
              <a:rPr lang="en-US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2. Các chiến lược quản lý bộ nhớ</a:t>
            </a:r>
            <a:endParaRPr kumimoji="1" lang="ja-JP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241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992766" y="2162145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68309" y="2544280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17931" y="3137541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68309" y="3760021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17931" y="4077478"/>
            <a:ext cx="107536" cy="107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17931" y="4353282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2766" y="4717322"/>
            <a:ext cx="133482" cy="13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68309" y="5114708"/>
            <a:ext cx="107536" cy="107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68309" y="5424614"/>
            <a:ext cx="107536" cy="107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17931" y="5742071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68309" y="6059527"/>
            <a:ext cx="107536" cy="107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17931" y="6376984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Rectangle 42"/>
          <p:cNvSpPr/>
          <p:nvPr/>
        </p:nvSpPr>
        <p:spPr>
          <a:xfrm>
            <a:off x="223420" y="1587267"/>
            <a:ext cx="83938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3C33F5"/>
                </a:solidFill>
              </a:rPr>
              <a:t>Phương pháp tráo đổi </a:t>
            </a:r>
            <a:r>
              <a:rPr lang="vi-VN" altLang="ja-JP" sz="2000" dirty="0"/>
              <a:t>(swapping) </a:t>
            </a:r>
            <a:endParaRPr lang="en-US" altLang="ja-JP" sz="20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</a:rPr>
              <a:t>Lựa chọn </a:t>
            </a:r>
            <a:r>
              <a:rPr lang="vi-VN" altLang="ja-JP" sz="2000" dirty="0"/>
              <a:t>thời điểm </a:t>
            </a:r>
            <a:r>
              <a:rPr lang="vi-VN" altLang="ja-JP" sz="2000" dirty="0">
                <a:solidFill>
                  <a:srgbClr val="00B050"/>
                </a:solidFill>
              </a:rPr>
              <a:t>dừng tiến trình </a:t>
            </a:r>
            <a:r>
              <a:rPr lang="vi-VN" altLang="ja-JP" sz="2000" dirty="0"/>
              <a:t>đang thực hiện </a:t>
            </a:r>
            <a:endParaRPr lang="en-US" altLang="ja-JP" sz="20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</a:rPr>
              <a:t>Đưa</a:t>
            </a:r>
            <a:r>
              <a:rPr lang="vi-VN" altLang="ja-JP" sz="2000" dirty="0"/>
              <a:t> tiến trình và trạng thái tương ứng </a:t>
            </a:r>
            <a:r>
              <a:rPr lang="vi-VN" altLang="ja-JP" sz="2000" dirty="0">
                <a:solidFill>
                  <a:srgbClr val="00B050"/>
                </a:solidFill>
              </a:rPr>
              <a:t>ra bên ngoài </a:t>
            </a:r>
            <a:endParaRPr lang="en-US" altLang="ja-JP" sz="2000" dirty="0">
              <a:solidFill>
                <a:srgbClr val="00B050"/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</a:rPr>
              <a:t>Giải phóng vùng nhớ </a:t>
            </a:r>
            <a:r>
              <a:rPr lang="vi-VN" altLang="ja-JP" sz="2000" dirty="0"/>
              <a:t>để </a:t>
            </a:r>
            <a:r>
              <a:rPr lang="vi-VN" altLang="ja-JP" sz="2000" dirty="0">
                <a:solidFill>
                  <a:srgbClr val="00B050"/>
                </a:solidFill>
              </a:rPr>
              <a:t>kết hợp </a:t>
            </a:r>
            <a:r>
              <a:rPr lang="vi-VN" altLang="ja-JP" sz="2000" dirty="0"/>
              <a:t>với các </a:t>
            </a:r>
            <a:r>
              <a:rPr lang="vi-VN" altLang="ja-JP" sz="2000" dirty="0">
                <a:solidFill>
                  <a:srgbClr val="00B050"/>
                </a:solidFill>
              </a:rPr>
              <a:t>phần tử liền kề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</a:rPr>
              <a:t>Tái định vị </a:t>
            </a:r>
            <a:r>
              <a:rPr lang="vi-VN" altLang="ja-JP" sz="2000" dirty="0"/>
              <a:t>vào vị trí cũ và khôi phục trạng thái cũ </a:t>
            </a:r>
            <a:endParaRPr lang="en-US" altLang="ja-JP" sz="2000" dirty="0"/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Dùng </a:t>
            </a:r>
            <a:r>
              <a:rPr lang="vi-VN" altLang="ja-JP" sz="2000" dirty="0">
                <a:solidFill>
                  <a:srgbClr val="00B050"/>
                </a:solidFill>
              </a:rPr>
              <a:t>thanh ghi dịch chuyển </a:t>
            </a:r>
            <a:r>
              <a:rPr lang="vi-VN" altLang="ja-JP" sz="2000" dirty="0"/>
              <a:t>nếu đưa vào </a:t>
            </a:r>
            <a:r>
              <a:rPr lang="vi-VN" altLang="ja-JP" sz="2000" dirty="0">
                <a:solidFill>
                  <a:srgbClr val="00B050"/>
                </a:solidFill>
              </a:rPr>
              <a:t>vị trí khác</a:t>
            </a:r>
            <a:endParaRPr lang="ja-JP" altLang="en-US" sz="2000" dirty="0">
              <a:solidFill>
                <a:srgbClr val="00B05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vi-VN" altLang="ja-JP" sz="2300" dirty="0">
                <a:solidFill>
                  <a:schemeClr val="bg1"/>
                </a:solidFill>
              </a:rPr>
              <a:t>Vấn đề bố trí lại bộ nhớ</a:t>
            </a:r>
            <a:endParaRPr lang="en-US" altLang="ja-JP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5014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992766" y="1499826"/>
            <a:ext cx="133482" cy="13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92766" y="1867567"/>
            <a:ext cx="133482" cy="13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92766" y="2576293"/>
            <a:ext cx="133482" cy="13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92766" y="3244878"/>
            <a:ext cx="133482" cy="13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68309" y="3603205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17931" y="4172633"/>
            <a:ext cx="107536" cy="107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17931" y="4448437"/>
            <a:ext cx="107536" cy="1074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92766" y="4750115"/>
            <a:ext cx="133482" cy="13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68309" y="5094750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92766" y="5697324"/>
            <a:ext cx="133482" cy="13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68309" y="6041934"/>
            <a:ext cx="107536" cy="107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Rectangle 41"/>
          <p:cNvSpPr/>
          <p:nvPr/>
        </p:nvSpPr>
        <p:spPr>
          <a:xfrm>
            <a:off x="201473" y="1633185"/>
            <a:ext cx="879652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</a:rPr>
              <a:t>Không</a:t>
            </a:r>
            <a:r>
              <a:rPr lang="vi-VN" altLang="ja-JP" sz="2000" dirty="0"/>
              <a:t> phải </a:t>
            </a:r>
            <a:r>
              <a:rPr lang="vi-VN" altLang="ja-JP" sz="2000" dirty="0">
                <a:solidFill>
                  <a:srgbClr val="00B050"/>
                </a:solidFill>
              </a:rPr>
              <a:t>sao lưu modul điều khiển </a:t>
            </a:r>
            <a:r>
              <a:rPr lang="vi-VN" altLang="ja-JP" sz="2000" dirty="0"/>
              <a:t>ra nhiều nơi </a:t>
            </a:r>
            <a:endParaRPr lang="en-US" altLang="ja-JP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Tăng/giảm </a:t>
            </a:r>
            <a:r>
              <a:rPr lang="vi-VN" altLang="ja-JP" sz="2000" dirty="0">
                <a:solidFill>
                  <a:srgbClr val="00B050"/>
                </a:solidFill>
              </a:rPr>
              <a:t>hệ số song song </a:t>
            </a:r>
            <a:r>
              <a:rPr lang="vi-VN" altLang="ja-JP" sz="2000" dirty="0"/>
              <a:t>tùy theo </a:t>
            </a:r>
            <a:r>
              <a:rPr lang="vi-VN" altLang="ja-JP" sz="2000" dirty="0">
                <a:solidFill>
                  <a:srgbClr val="00B050"/>
                </a:solidFill>
              </a:rPr>
              <a:t>số lượng </a:t>
            </a:r>
            <a:r>
              <a:rPr lang="vi-VN" altLang="ja-JP" sz="2000" dirty="0"/>
              <a:t>và </a:t>
            </a:r>
            <a:r>
              <a:rPr lang="vi-VN" altLang="ja-JP" sz="2000" dirty="0">
                <a:solidFill>
                  <a:srgbClr val="00B050"/>
                </a:solidFill>
              </a:rPr>
              <a:t>kích thước </a:t>
            </a:r>
            <a:r>
              <a:rPr lang="vi-VN" altLang="ja-JP" sz="2000" dirty="0"/>
              <a:t>chương trình </a:t>
            </a:r>
            <a:endParaRPr lang="en-US" altLang="ja-JP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</a:rPr>
              <a:t>Không</a:t>
            </a:r>
            <a:r>
              <a:rPr lang="vi-VN" altLang="ja-JP" sz="2000" dirty="0"/>
              <a:t> thực hiện được chương trình có </a:t>
            </a:r>
            <a:r>
              <a:rPr lang="vi-VN" altLang="ja-JP" sz="2000" dirty="0">
                <a:solidFill>
                  <a:srgbClr val="00B050"/>
                </a:solidFill>
              </a:rPr>
              <a:t>kích thước </a:t>
            </a:r>
            <a:r>
              <a:rPr lang="vi-VN" altLang="ja-JP" sz="2000" dirty="0">
                <a:solidFill>
                  <a:srgbClr val="FF0000"/>
                </a:solidFill>
              </a:rPr>
              <a:t>lớn hơn </a:t>
            </a:r>
            <a:r>
              <a:rPr lang="vi-VN" altLang="ja-JP" sz="2000" dirty="0"/>
              <a:t>kích thước </a:t>
            </a:r>
            <a:r>
              <a:rPr lang="vi-VN" altLang="ja-JP" sz="2000" dirty="0">
                <a:solidFill>
                  <a:srgbClr val="00B050"/>
                </a:solidFill>
              </a:rPr>
              <a:t>bộ nhớ vật lý </a:t>
            </a:r>
            <a:endParaRPr lang="en-US" altLang="ja-JP" sz="2000" dirty="0">
              <a:solidFill>
                <a:srgbClr val="00B05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Gây ra </a:t>
            </a:r>
            <a:r>
              <a:rPr lang="vi-VN" altLang="ja-JP" sz="2000" dirty="0">
                <a:solidFill>
                  <a:srgbClr val="3C33F5"/>
                </a:solidFill>
              </a:rPr>
              <a:t>hiện tượng rác </a:t>
            </a:r>
            <a:endParaRPr lang="en-US" altLang="ja-JP" sz="2000" dirty="0">
              <a:solidFill>
                <a:srgbClr val="3C33F5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Bộ nhớ không được sử dụng, nhưng cũng không nằm trong DS quản lý bộ nhớ tự do </a:t>
            </a:r>
            <a:endParaRPr lang="en-US" altLang="ja-JP" sz="2000" dirty="0"/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Do lỗi hệ điều hành </a:t>
            </a:r>
            <a:endParaRPr lang="en-US" altLang="ja-JP" sz="2000" dirty="0"/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Do phần mềm phá hoại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Gây ra </a:t>
            </a:r>
            <a:r>
              <a:rPr lang="vi-VN" altLang="ja-JP" sz="2000" dirty="0">
                <a:solidFill>
                  <a:srgbClr val="3C33F5"/>
                </a:solidFill>
              </a:rPr>
              <a:t>hiện tượng phân đoạn ngoài </a:t>
            </a:r>
            <a:endParaRPr lang="en-US" altLang="ja-JP" sz="2000" dirty="0">
              <a:solidFill>
                <a:srgbClr val="3C33F5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Vùng nhớ tự do được quản lý đầy đủ, nhưng nằm rải rác nên không sử dụng được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Gây ra </a:t>
            </a:r>
            <a:r>
              <a:rPr lang="vi-VN" altLang="ja-JP" sz="2000" dirty="0">
                <a:solidFill>
                  <a:srgbClr val="3C33F5"/>
                </a:solidFill>
              </a:rPr>
              <a:t>hiện tượng phân đoạn trong </a:t>
            </a:r>
            <a:endParaRPr lang="en-US" altLang="ja-JP" sz="2000" dirty="0">
              <a:solidFill>
                <a:srgbClr val="3C33F5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Vùng nhớ dành cho chương trình nhưng không được chương trình sử dụng tới</a:t>
            </a:r>
            <a:endParaRPr lang="ja-JP" altLang="en-US" sz="2000" dirty="0"/>
          </a:p>
        </p:txBody>
      </p:sp>
      <p:sp>
        <p:nvSpPr>
          <p:cNvPr id="44" name="Rectangle 43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Nhận xét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59618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7408333" cy="44497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vi-VN" altLang="ja-JP" sz="28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Chiến lược phân chương cố định </a:t>
            </a:r>
            <a:endParaRPr lang="en-US" altLang="ja-JP" sz="2800" dirty="0">
              <a:solidFill>
                <a:schemeClr val="bg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8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Chiến lược phân chương động </a:t>
            </a:r>
            <a:endParaRPr lang="en-US" altLang="ja-JP" sz="2800" dirty="0">
              <a:solidFill>
                <a:schemeClr val="bg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Chiến lược phân đoạn </a:t>
            </a:r>
            <a:endParaRPr lang="en-US" altLang="ja-JP" sz="2800" dirty="0">
              <a:solidFill>
                <a:schemeClr val="accent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8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Chiến lược phân trang </a:t>
            </a:r>
            <a:endParaRPr lang="en-US" altLang="ja-JP" sz="2800" dirty="0">
              <a:solidFill>
                <a:schemeClr val="bg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8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Chiến lược kết hợp phân đoạn-phân trang</a:t>
            </a:r>
            <a:endParaRPr lang="vi-VN" altLang="ja-JP" sz="2600" dirty="0">
              <a:solidFill>
                <a:schemeClr val="bg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185672"/>
          </a:xfrm>
        </p:spPr>
        <p:txBody>
          <a:bodyPr>
            <a:normAutofit/>
          </a:bodyPr>
          <a:lstStyle/>
          <a:p>
            <a:pPr algn="l"/>
            <a:r>
              <a:rPr lang="vi-VN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 </a:t>
            </a:r>
            <a:r>
              <a:rPr lang="en-US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vi-VN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Quản lý bộ nhớ</a:t>
            </a:r>
            <a:br>
              <a:rPr lang="en-US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2. Các chiến lược quản lý bộ nhớ</a:t>
            </a:r>
            <a:endParaRPr kumimoji="1" lang="ja-JP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817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992766" y="1502016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68309" y="1870812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68309" y="2171682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68309" y="2472554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92766" y="2810522"/>
            <a:ext cx="133482" cy="1333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68309" y="3179318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68309" y="3480188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92766" y="3849640"/>
            <a:ext cx="133482" cy="1333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68309" y="4218437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68309" y="4519332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69676" y="5463398"/>
            <a:ext cx="133482" cy="1333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69676" y="5879608"/>
            <a:ext cx="133482" cy="1333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Rectangle 46"/>
          <p:cNvSpPr/>
          <p:nvPr/>
        </p:nvSpPr>
        <p:spPr>
          <a:xfrm>
            <a:off x="686264" y="1487614"/>
            <a:ext cx="754429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 </a:t>
            </a: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thường </a:t>
            </a:r>
            <a:r>
              <a:rPr lang="vi-VN" altLang="ja-JP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 </a:t>
            </a: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vi-VN" altLang="ja-JP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 </a:t>
            </a:r>
            <a:endParaRPr lang="en-US" altLang="ja-JP" sz="2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ja-JP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 chính </a:t>
            </a: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(main program) </a:t>
            </a:r>
            <a:endParaRPr lang="en-US" altLang="ja-JP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Tập các </a:t>
            </a:r>
            <a:r>
              <a:rPr lang="vi-VN" altLang="ja-JP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 con </a:t>
            </a:r>
            <a:endParaRPr lang="en-US" altLang="ja-JP" sz="2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vi-VN" altLang="ja-JP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các </a:t>
            </a:r>
            <a:r>
              <a:rPr lang="vi-VN" altLang="ja-JP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trúc dữ liệu</a:t>
            </a: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,. . 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vi-VN" altLang="ja-JP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modul, đối tượng </a:t>
            </a: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trong c/trình được </a:t>
            </a:r>
            <a:r>
              <a:rPr lang="vi-VN" altLang="ja-JP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 định</a:t>
            </a: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bằng </a:t>
            </a:r>
            <a:r>
              <a:rPr lang="vi-VN" altLang="ja-JP" sz="2200" dirty="0">
                <a:solidFill>
                  <a:srgbClr val="3C33F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vi-VN" altLang="ja-JP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ja-JP" sz="2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Hàm </a:t>
            </a:r>
            <a:r>
              <a:rPr lang="vi-VN" altLang="ja-JP" sz="2200" dirty="0">
                <a:solidFill>
                  <a:srgbClr val="3C33F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sqrt</a:t>
            </a: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thủ tục </a:t>
            </a:r>
            <a:r>
              <a:rPr lang="vi-VN" altLang="ja-JP" sz="2200" dirty="0">
                <a:solidFill>
                  <a:srgbClr val="3C33F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. . . </a:t>
            </a:r>
            <a:endParaRPr lang="en-US" altLang="ja-JP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solidFill>
                  <a:srgbClr val="3C33F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altLang="ja-JP" sz="2200" dirty="0">
                <a:solidFill>
                  <a:srgbClr val="3C33F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vi-VN" altLang="ja-JP" sz="2200" dirty="0">
                <a:solidFill>
                  <a:srgbClr val="3C33F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counter</a:t>
            </a: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vi-VN" altLang="ja-JP" sz="2200" dirty="0">
                <a:solidFill>
                  <a:srgbClr val="3C33F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Buffer</a:t>
            </a: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vi-VN" altLang="ja-JP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p/tử </a:t>
            </a: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trong modul được </a:t>
            </a:r>
            <a:r>
              <a:rPr lang="vi-VN" altLang="ja-JP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x/định </a:t>
            </a:r>
            <a:r>
              <a:rPr lang="vi-VN" altLang="ja-JP" sz="2200" dirty="0">
                <a:solidFill>
                  <a:srgbClr val="3C33F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độ lệch với vị trí đầu </a:t>
            </a:r>
            <a:endParaRPr lang="en-US" altLang="ja-JP" sz="2200" dirty="0">
              <a:solidFill>
                <a:srgbClr val="3C33F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Câu lệnh th</a:t>
            </a:r>
            <a:r>
              <a:rPr lang="en-US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ứ</a:t>
            </a:r>
            <a:r>
              <a:rPr lang="vi-VN" altLang="ja-JP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 </a:t>
            </a: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của hàm sqrt(). . . </a:t>
            </a:r>
            <a:endParaRPr lang="en-US" altLang="ja-JP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tử thứ </a:t>
            </a:r>
            <a:r>
              <a:rPr lang="vi-VN" altLang="ja-JP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của mảng Buffer. . </a:t>
            </a:r>
            <a:r>
              <a:rPr lang="vi-VN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92765" y="4932555"/>
            <a:ext cx="7275577" cy="1323439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vi-VN" altLang="ja-JP" sz="2000" dirty="0"/>
              <a:t>Chương trình được tổ chức như thế nào trong bộ nhớ? </a:t>
            </a:r>
            <a:endParaRPr lang="en-US" altLang="ja-JP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sz="2000" dirty="0"/>
              <a:t>Stack nằm trên hay Data nằm trên trong bộ nhớ? </a:t>
            </a:r>
            <a:endParaRPr lang="en-US" altLang="ja-JP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sz="2000" dirty="0"/>
              <a:t>Địa chỉ vật lý các đối tượng . . .?</a:t>
            </a:r>
          </a:p>
          <a:p>
            <a:r>
              <a:rPr lang="vi-VN" altLang="ja-JP" sz="2000" dirty="0"/>
              <a:t>⇒</a:t>
            </a:r>
            <a:r>
              <a:rPr lang="vi-VN" altLang="ja-JP" sz="2000" dirty="0">
                <a:solidFill>
                  <a:srgbClr val="3C33F5"/>
                </a:solidFill>
              </a:rPr>
              <a:t>Không quan tâm</a:t>
            </a:r>
            <a:endParaRPr lang="ja-JP" altLang="en-US" sz="2000" dirty="0">
              <a:solidFill>
                <a:srgbClr val="3C33F5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2.3 Chiến lược phân đoạn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vi-VN" altLang="ja-JP" sz="2300" dirty="0">
                <a:solidFill>
                  <a:schemeClr val="bg1"/>
                </a:solidFill>
              </a:rPr>
              <a:t>Chương trình</a:t>
            </a:r>
            <a:endParaRPr lang="en-US" altLang="ja-JP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550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86906" y="2051534"/>
            <a:ext cx="3570694" cy="4161168"/>
          </a:xfrm>
          <a:custGeom>
            <a:avLst/>
            <a:gdLst/>
            <a:ahLst/>
            <a:cxnLst/>
            <a:rect l="l" t="t" r="r" b="b"/>
            <a:pathLst>
              <a:path w="1800225" h="2160270">
                <a:moveTo>
                  <a:pt x="900006" y="0"/>
                </a:moveTo>
                <a:lnTo>
                  <a:pt x="856400" y="1245"/>
                </a:lnTo>
                <a:lnTo>
                  <a:pt x="813329" y="4943"/>
                </a:lnTo>
                <a:lnTo>
                  <a:pt x="770841" y="11038"/>
                </a:lnTo>
                <a:lnTo>
                  <a:pt x="728982" y="19473"/>
                </a:lnTo>
                <a:lnTo>
                  <a:pt x="687801" y="30192"/>
                </a:lnTo>
                <a:lnTo>
                  <a:pt x="647345" y="43137"/>
                </a:lnTo>
                <a:lnTo>
                  <a:pt x="607659" y="58252"/>
                </a:lnTo>
                <a:lnTo>
                  <a:pt x="568792" y="75481"/>
                </a:lnTo>
                <a:lnTo>
                  <a:pt x="530791" y="94768"/>
                </a:lnTo>
                <a:lnTo>
                  <a:pt x="493703" y="116054"/>
                </a:lnTo>
                <a:lnTo>
                  <a:pt x="457574" y="139285"/>
                </a:lnTo>
                <a:lnTo>
                  <a:pt x="422453" y="164403"/>
                </a:lnTo>
                <a:lnTo>
                  <a:pt x="388386" y="191352"/>
                </a:lnTo>
                <a:lnTo>
                  <a:pt x="355420" y="220075"/>
                </a:lnTo>
                <a:lnTo>
                  <a:pt x="323603" y="250515"/>
                </a:lnTo>
                <a:lnTo>
                  <a:pt x="292982" y="282617"/>
                </a:lnTo>
                <a:lnTo>
                  <a:pt x="263603" y="316324"/>
                </a:lnTo>
                <a:lnTo>
                  <a:pt x="235514" y="351578"/>
                </a:lnTo>
                <a:lnTo>
                  <a:pt x="208763" y="388324"/>
                </a:lnTo>
                <a:lnTo>
                  <a:pt x="183396" y="426504"/>
                </a:lnTo>
                <a:lnTo>
                  <a:pt x="159460" y="466063"/>
                </a:lnTo>
                <a:lnTo>
                  <a:pt x="137002" y="506944"/>
                </a:lnTo>
                <a:lnTo>
                  <a:pt x="116071" y="549089"/>
                </a:lnTo>
                <a:lnTo>
                  <a:pt x="96712" y="592443"/>
                </a:lnTo>
                <a:lnTo>
                  <a:pt x="78973" y="636949"/>
                </a:lnTo>
                <a:lnTo>
                  <a:pt x="62901" y="682551"/>
                </a:lnTo>
                <a:lnTo>
                  <a:pt x="48543" y="729191"/>
                </a:lnTo>
                <a:lnTo>
                  <a:pt x="35947" y="776813"/>
                </a:lnTo>
                <a:lnTo>
                  <a:pt x="25160" y="825362"/>
                </a:lnTo>
                <a:lnTo>
                  <a:pt x="16228" y="874779"/>
                </a:lnTo>
                <a:lnTo>
                  <a:pt x="9199" y="925009"/>
                </a:lnTo>
                <a:lnTo>
                  <a:pt x="4119" y="975994"/>
                </a:lnTo>
                <a:lnTo>
                  <a:pt x="1037" y="1027680"/>
                </a:lnTo>
                <a:lnTo>
                  <a:pt x="0" y="1080008"/>
                </a:lnTo>
                <a:lnTo>
                  <a:pt x="1037" y="1132336"/>
                </a:lnTo>
                <a:lnTo>
                  <a:pt x="4119" y="1184021"/>
                </a:lnTo>
                <a:lnTo>
                  <a:pt x="9199" y="1235007"/>
                </a:lnTo>
                <a:lnTo>
                  <a:pt x="16228" y="1285236"/>
                </a:lnTo>
                <a:lnTo>
                  <a:pt x="25160" y="1334654"/>
                </a:lnTo>
                <a:lnTo>
                  <a:pt x="35947" y="1383202"/>
                </a:lnTo>
                <a:lnTo>
                  <a:pt x="48543" y="1430824"/>
                </a:lnTo>
                <a:lnTo>
                  <a:pt x="62901" y="1477465"/>
                </a:lnTo>
                <a:lnTo>
                  <a:pt x="78973" y="1523066"/>
                </a:lnTo>
                <a:lnTo>
                  <a:pt x="96712" y="1567572"/>
                </a:lnTo>
                <a:lnTo>
                  <a:pt x="116071" y="1610926"/>
                </a:lnTo>
                <a:lnTo>
                  <a:pt x="137002" y="1653072"/>
                </a:lnTo>
                <a:lnTo>
                  <a:pt x="159460" y="1693952"/>
                </a:lnTo>
                <a:lnTo>
                  <a:pt x="183396" y="1733511"/>
                </a:lnTo>
                <a:lnTo>
                  <a:pt x="208763" y="1771692"/>
                </a:lnTo>
                <a:lnTo>
                  <a:pt x="235514" y="1808437"/>
                </a:lnTo>
                <a:lnTo>
                  <a:pt x="263603" y="1843692"/>
                </a:lnTo>
                <a:lnTo>
                  <a:pt x="292982" y="1877398"/>
                </a:lnTo>
                <a:lnTo>
                  <a:pt x="323603" y="1909500"/>
                </a:lnTo>
                <a:lnTo>
                  <a:pt x="355420" y="1939941"/>
                </a:lnTo>
                <a:lnTo>
                  <a:pt x="388386" y="1968664"/>
                </a:lnTo>
                <a:lnTo>
                  <a:pt x="422453" y="1995612"/>
                </a:lnTo>
                <a:lnTo>
                  <a:pt x="457574" y="2020730"/>
                </a:lnTo>
                <a:lnTo>
                  <a:pt x="493703" y="2043961"/>
                </a:lnTo>
                <a:lnTo>
                  <a:pt x="530791" y="2065248"/>
                </a:lnTo>
                <a:lnTo>
                  <a:pt x="568792" y="2084534"/>
                </a:lnTo>
                <a:lnTo>
                  <a:pt x="607659" y="2101763"/>
                </a:lnTo>
                <a:lnTo>
                  <a:pt x="647345" y="2116878"/>
                </a:lnTo>
                <a:lnTo>
                  <a:pt x="687801" y="2129824"/>
                </a:lnTo>
                <a:lnTo>
                  <a:pt x="728982" y="2140542"/>
                </a:lnTo>
                <a:lnTo>
                  <a:pt x="770841" y="2148977"/>
                </a:lnTo>
                <a:lnTo>
                  <a:pt x="813329" y="2155072"/>
                </a:lnTo>
                <a:lnTo>
                  <a:pt x="856400" y="2158770"/>
                </a:lnTo>
                <a:lnTo>
                  <a:pt x="900006" y="2160016"/>
                </a:lnTo>
                <a:lnTo>
                  <a:pt x="943613" y="2158770"/>
                </a:lnTo>
                <a:lnTo>
                  <a:pt x="986684" y="2155072"/>
                </a:lnTo>
                <a:lnTo>
                  <a:pt x="1029172" y="2148977"/>
                </a:lnTo>
                <a:lnTo>
                  <a:pt x="1071031" y="2140542"/>
                </a:lnTo>
                <a:lnTo>
                  <a:pt x="1112212" y="2129824"/>
                </a:lnTo>
                <a:lnTo>
                  <a:pt x="1152668" y="2116878"/>
                </a:lnTo>
                <a:lnTo>
                  <a:pt x="1192354" y="2101763"/>
                </a:lnTo>
                <a:lnTo>
                  <a:pt x="1231221" y="2084534"/>
                </a:lnTo>
                <a:lnTo>
                  <a:pt x="1269222" y="2065248"/>
                </a:lnTo>
                <a:lnTo>
                  <a:pt x="1306310" y="2043961"/>
                </a:lnTo>
                <a:lnTo>
                  <a:pt x="1342439" y="2020730"/>
                </a:lnTo>
                <a:lnTo>
                  <a:pt x="1377560" y="1995612"/>
                </a:lnTo>
                <a:lnTo>
                  <a:pt x="1411627" y="1968664"/>
                </a:lnTo>
                <a:lnTo>
                  <a:pt x="1444593" y="1939941"/>
                </a:lnTo>
                <a:lnTo>
                  <a:pt x="1476410" y="1909500"/>
                </a:lnTo>
                <a:lnTo>
                  <a:pt x="1507031" y="1877398"/>
                </a:lnTo>
                <a:lnTo>
                  <a:pt x="1536410" y="1843692"/>
                </a:lnTo>
                <a:lnTo>
                  <a:pt x="1564498" y="1808437"/>
                </a:lnTo>
                <a:lnTo>
                  <a:pt x="1591250" y="1771692"/>
                </a:lnTo>
                <a:lnTo>
                  <a:pt x="1616617" y="1733511"/>
                </a:lnTo>
                <a:lnTo>
                  <a:pt x="1640553" y="1693952"/>
                </a:lnTo>
                <a:lnTo>
                  <a:pt x="1663010" y="1653072"/>
                </a:lnTo>
                <a:lnTo>
                  <a:pt x="1683942" y="1610926"/>
                </a:lnTo>
                <a:lnTo>
                  <a:pt x="1703301" y="1567572"/>
                </a:lnTo>
                <a:lnTo>
                  <a:pt x="1721040" y="1523066"/>
                </a:lnTo>
                <a:lnTo>
                  <a:pt x="1737112" y="1477465"/>
                </a:lnTo>
                <a:lnTo>
                  <a:pt x="1751469" y="1430824"/>
                </a:lnTo>
                <a:lnTo>
                  <a:pt x="1764065" y="1383202"/>
                </a:lnTo>
                <a:lnTo>
                  <a:pt x="1774853" y="1334654"/>
                </a:lnTo>
                <a:lnTo>
                  <a:pt x="1783785" y="1285236"/>
                </a:lnTo>
                <a:lnTo>
                  <a:pt x="1790814" y="1235007"/>
                </a:lnTo>
                <a:lnTo>
                  <a:pt x="1795893" y="1184021"/>
                </a:lnTo>
                <a:lnTo>
                  <a:pt x="1798975" y="1132336"/>
                </a:lnTo>
                <a:lnTo>
                  <a:pt x="1800013" y="1080008"/>
                </a:lnTo>
                <a:lnTo>
                  <a:pt x="1798975" y="1027680"/>
                </a:lnTo>
                <a:lnTo>
                  <a:pt x="1795893" y="975994"/>
                </a:lnTo>
                <a:lnTo>
                  <a:pt x="1790814" y="925009"/>
                </a:lnTo>
                <a:lnTo>
                  <a:pt x="1783785" y="874779"/>
                </a:lnTo>
                <a:lnTo>
                  <a:pt x="1774853" y="825362"/>
                </a:lnTo>
                <a:lnTo>
                  <a:pt x="1764065" y="776813"/>
                </a:lnTo>
                <a:lnTo>
                  <a:pt x="1751469" y="729191"/>
                </a:lnTo>
                <a:lnTo>
                  <a:pt x="1737112" y="682551"/>
                </a:lnTo>
                <a:lnTo>
                  <a:pt x="1721040" y="636949"/>
                </a:lnTo>
                <a:lnTo>
                  <a:pt x="1703301" y="592443"/>
                </a:lnTo>
                <a:lnTo>
                  <a:pt x="1683942" y="549089"/>
                </a:lnTo>
                <a:lnTo>
                  <a:pt x="1663010" y="506944"/>
                </a:lnTo>
                <a:lnTo>
                  <a:pt x="1640553" y="466063"/>
                </a:lnTo>
                <a:lnTo>
                  <a:pt x="1616617" y="426504"/>
                </a:lnTo>
                <a:lnTo>
                  <a:pt x="1591250" y="388324"/>
                </a:lnTo>
                <a:lnTo>
                  <a:pt x="1564498" y="351578"/>
                </a:lnTo>
                <a:lnTo>
                  <a:pt x="1536410" y="316324"/>
                </a:lnTo>
                <a:lnTo>
                  <a:pt x="1507031" y="282617"/>
                </a:lnTo>
                <a:lnTo>
                  <a:pt x="1476410" y="250515"/>
                </a:lnTo>
                <a:lnTo>
                  <a:pt x="1444593" y="220075"/>
                </a:lnTo>
                <a:lnTo>
                  <a:pt x="1411627" y="191352"/>
                </a:lnTo>
                <a:lnTo>
                  <a:pt x="1377560" y="164403"/>
                </a:lnTo>
                <a:lnTo>
                  <a:pt x="1342439" y="139285"/>
                </a:lnTo>
                <a:lnTo>
                  <a:pt x="1306310" y="116054"/>
                </a:lnTo>
                <a:lnTo>
                  <a:pt x="1269222" y="94768"/>
                </a:lnTo>
                <a:lnTo>
                  <a:pt x="1231221" y="75481"/>
                </a:lnTo>
                <a:lnTo>
                  <a:pt x="1192354" y="58252"/>
                </a:lnTo>
                <a:lnTo>
                  <a:pt x="1152668" y="43137"/>
                </a:lnTo>
                <a:lnTo>
                  <a:pt x="1112212" y="30192"/>
                </a:lnTo>
                <a:lnTo>
                  <a:pt x="1071031" y="19473"/>
                </a:lnTo>
                <a:lnTo>
                  <a:pt x="1029172" y="11038"/>
                </a:lnTo>
                <a:lnTo>
                  <a:pt x="986684" y="4943"/>
                </a:lnTo>
                <a:lnTo>
                  <a:pt x="943613" y="1245"/>
                </a:lnTo>
                <a:lnTo>
                  <a:pt x="900006" y="0"/>
                </a:lnTo>
                <a:close/>
              </a:path>
            </a:pathLst>
          </a:custGeom>
          <a:solidFill>
            <a:srgbClr val="EFF9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6699" y="2024020"/>
            <a:ext cx="3432827" cy="4071980"/>
          </a:xfrm>
          <a:custGeom>
            <a:avLst/>
            <a:gdLst/>
            <a:ahLst/>
            <a:cxnLst/>
            <a:rect l="l" t="t" r="r" b="b"/>
            <a:pathLst>
              <a:path w="1800225" h="2160270">
                <a:moveTo>
                  <a:pt x="1800013" y="1080008"/>
                </a:moveTo>
                <a:lnTo>
                  <a:pt x="1798975" y="1027680"/>
                </a:lnTo>
                <a:lnTo>
                  <a:pt x="1795893" y="975994"/>
                </a:lnTo>
                <a:lnTo>
                  <a:pt x="1790814" y="925009"/>
                </a:lnTo>
                <a:lnTo>
                  <a:pt x="1783785" y="874779"/>
                </a:lnTo>
                <a:lnTo>
                  <a:pt x="1774853" y="825362"/>
                </a:lnTo>
                <a:lnTo>
                  <a:pt x="1764065" y="776813"/>
                </a:lnTo>
                <a:lnTo>
                  <a:pt x="1751469" y="729191"/>
                </a:lnTo>
                <a:lnTo>
                  <a:pt x="1737112" y="682551"/>
                </a:lnTo>
                <a:lnTo>
                  <a:pt x="1721040" y="636949"/>
                </a:lnTo>
                <a:lnTo>
                  <a:pt x="1703301" y="592443"/>
                </a:lnTo>
                <a:lnTo>
                  <a:pt x="1683942" y="549089"/>
                </a:lnTo>
                <a:lnTo>
                  <a:pt x="1663010" y="506944"/>
                </a:lnTo>
                <a:lnTo>
                  <a:pt x="1640553" y="466063"/>
                </a:lnTo>
                <a:lnTo>
                  <a:pt x="1616617" y="426504"/>
                </a:lnTo>
                <a:lnTo>
                  <a:pt x="1591250" y="388324"/>
                </a:lnTo>
                <a:lnTo>
                  <a:pt x="1564498" y="351578"/>
                </a:lnTo>
                <a:lnTo>
                  <a:pt x="1536410" y="316324"/>
                </a:lnTo>
                <a:lnTo>
                  <a:pt x="1507031" y="282617"/>
                </a:lnTo>
                <a:lnTo>
                  <a:pt x="1476410" y="250515"/>
                </a:lnTo>
                <a:lnTo>
                  <a:pt x="1444593" y="220075"/>
                </a:lnTo>
                <a:lnTo>
                  <a:pt x="1411627" y="191352"/>
                </a:lnTo>
                <a:lnTo>
                  <a:pt x="1377560" y="164403"/>
                </a:lnTo>
                <a:lnTo>
                  <a:pt x="1342439" y="139285"/>
                </a:lnTo>
                <a:lnTo>
                  <a:pt x="1306310" y="116054"/>
                </a:lnTo>
                <a:lnTo>
                  <a:pt x="1269222" y="94768"/>
                </a:lnTo>
                <a:lnTo>
                  <a:pt x="1231221" y="75481"/>
                </a:lnTo>
                <a:lnTo>
                  <a:pt x="1192354" y="58252"/>
                </a:lnTo>
                <a:lnTo>
                  <a:pt x="1152668" y="43137"/>
                </a:lnTo>
                <a:lnTo>
                  <a:pt x="1112212" y="30192"/>
                </a:lnTo>
                <a:lnTo>
                  <a:pt x="1071031" y="19473"/>
                </a:lnTo>
                <a:lnTo>
                  <a:pt x="1029172" y="11038"/>
                </a:lnTo>
                <a:lnTo>
                  <a:pt x="986684" y="4943"/>
                </a:lnTo>
                <a:lnTo>
                  <a:pt x="943613" y="1245"/>
                </a:lnTo>
                <a:lnTo>
                  <a:pt x="900006" y="0"/>
                </a:lnTo>
                <a:lnTo>
                  <a:pt x="856400" y="1245"/>
                </a:lnTo>
                <a:lnTo>
                  <a:pt x="813329" y="4943"/>
                </a:lnTo>
                <a:lnTo>
                  <a:pt x="770841" y="11038"/>
                </a:lnTo>
                <a:lnTo>
                  <a:pt x="728982" y="19473"/>
                </a:lnTo>
                <a:lnTo>
                  <a:pt x="687801" y="30192"/>
                </a:lnTo>
                <a:lnTo>
                  <a:pt x="647345" y="43137"/>
                </a:lnTo>
                <a:lnTo>
                  <a:pt x="607659" y="58252"/>
                </a:lnTo>
                <a:lnTo>
                  <a:pt x="568792" y="75481"/>
                </a:lnTo>
                <a:lnTo>
                  <a:pt x="530791" y="94768"/>
                </a:lnTo>
                <a:lnTo>
                  <a:pt x="493703" y="116054"/>
                </a:lnTo>
                <a:lnTo>
                  <a:pt x="457574" y="139285"/>
                </a:lnTo>
                <a:lnTo>
                  <a:pt x="422453" y="164403"/>
                </a:lnTo>
                <a:lnTo>
                  <a:pt x="388386" y="191352"/>
                </a:lnTo>
                <a:lnTo>
                  <a:pt x="355420" y="220075"/>
                </a:lnTo>
                <a:lnTo>
                  <a:pt x="323603" y="250515"/>
                </a:lnTo>
                <a:lnTo>
                  <a:pt x="292982" y="282617"/>
                </a:lnTo>
                <a:lnTo>
                  <a:pt x="263603" y="316324"/>
                </a:lnTo>
                <a:lnTo>
                  <a:pt x="235514" y="351578"/>
                </a:lnTo>
                <a:lnTo>
                  <a:pt x="208763" y="388324"/>
                </a:lnTo>
                <a:lnTo>
                  <a:pt x="183396" y="426504"/>
                </a:lnTo>
                <a:lnTo>
                  <a:pt x="159460" y="466063"/>
                </a:lnTo>
                <a:lnTo>
                  <a:pt x="137002" y="506944"/>
                </a:lnTo>
                <a:lnTo>
                  <a:pt x="116071" y="549089"/>
                </a:lnTo>
                <a:lnTo>
                  <a:pt x="96712" y="592443"/>
                </a:lnTo>
                <a:lnTo>
                  <a:pt x="78973" y="636949"/>
                </a:lnTo>
                <a:lnTo>
                  <a:pt x="62901" y="682551"/>
                </a:lnTo>
                <a:lnTo>
                  <a:pt x="48543" y="729191"/>
                </a:lnTo>
                <a:lnTo>
                  <a:pt x="35947" y="776813"/>
                </a:lnTo>
                <a:lnTo>
                  <a:pt x="25160" y="825362"/>
                </a:lnTo>
                <a:lnTo>
                  <a:pt x="16228" y="874779"/>
                </a:lnTo>
                <a:lnTo>
                  <a:pt x="9199" y="925009"/>
                </a:lnTo>
                <a:lnTo>
                  <a:pt x="4119" y="975994"/>
                </a:lnTo>
                <a:lnTo>
                  <a:pt x="1037" y="1027680"/>
                </a:lnTo>
                <a:lnTo>
                  <a:pt x="0" y="1080008"/>
                </a:lnTo>
                <a:lnTo>
                  <a:pt x="1037" y="1132336"/>
                </a:lnTo>
                <a:lnTo>
                  <a:pt x="4119" y="1184021"/>
                </a:lnTo>
                <a:lnTo>
                  <a:pt x="9199" y="1235007"/>
                </a:lnTo>
                <a:lnTo>
                  <a:pt x="16228" y="1285236"/>
                </a:lnTo>
                <a:lnTo>
                  <a:pt x="25160" y="1334654"/>
                </a:lnTo>
                <a:lnTo>
                  <a:pt x="35947" y="1383202"/>
                </a:lnTo>
                <a:lnTo>
                  <a:pt x="48543" y="1430824"/>
                </a:lnTo>
                <a:lnTo>
                  <a:pt x="62901" y="1477465"/>
                </a:lnTo>
                <a:lnTo>
                  <a:pt x="78973" y="1523066"/>
                </a:lnTo>
                <a:lnTo>
                  <a:pt x="96712" y="1567572"/>
                </a:lnTo>
                <a:lnTo>
                  <a:pt x="116071" y="1610926"/>
                </a:lnTo>
                <a:lnTo>
                  <a:pt x="137002" y="1653072"/>
                </a:lnTo>
                <a:lnTo>
                  <a:pt x="159460" y="1693952"/>
                </a:lnTo>
                <a:lnTo>
                  <a:pt x="183396" y="1733511"/>
                </a:lnTo>
                <a:lnTo>
                  <a:pt x="208763" y="1771692"/>
                </a:lnTo>
                <a:lnTo>
                  <a:pt x="235514" y="1808437"/>
                </a:lnTo>
                <a:lnTo>
                  <a:pt x="263603" y="1843692"/>
                </a:lnTo>
                <a:lnTo>
                  <a:pt x="292982" y="1877398"/>
                </a:lnTo>
                <a:lnTo>
                  <a:pt x="323603" y="1909500"/>
                </a:lnTo>
                <a:lnTo>
                  <a:pt x="355420" y="1939941"/>
                </a:lnTo>
                <a:lnTo>
                  <a:pt x="388386" y="1968664"/>
                </a:lnTo>
                <a:lnTo>
                  <a:pt x="422453" y="1995612"/>
                </a:lnTo>
                <a:lnTo>
                  <a:pt x="457574" y="2020730"/>
                </a:lnTo>
                <a:lnTo>
                  <a:pt x="493703" y="2043961"/>
                </a:lnTo>
                <a:lnTo>
                  <a:pt x="530791" y="2065248"/>
                </a:lnTo>
                <a:lnTo>
                  <a:pt x="568792" y="2084534"/>
                </a:lnTo>
                <a:lnTo>
                  <a:pt x="607659" y="2101763"/>
                </a:lnTo>
                <a:lnTo>
                  <a:pt x="647345" y="2116878"/>
                </a:lnTo>
                <a:lnTo>
                  <a:pt x="687801" y="2129824"/>
                </a:lnTo>
                <a:lnTo>
                  <a:pt x="728982" y="2140542"/>
                </a:lnTo>
                <a:lnTo>
                  <a:pt x="770841" y="2148977"/>
                </a:lnTo>
                <a:lnTo>
                  <a:pt x="813329" y="2155072"/>
                </a:lnTo>
                <a:lnTo>
                  <a:pt x="856400" y="2158770"/>
                </a:lnTo>
                <a:lnTo>
                  <a:pt x="900006" y="2160016"/>
                </a:lnTo>
                <a:lnTo>
                  <a:pt x="943613" y="2158770"/>
                </a:lnTo>
                <a:lnTo>
                  <a:pt x="986684" y="2155072"/>
                </a:lnTo>
                <a:lnTo>
                  <a:pt x="1029172" y="2148977"/>
                </a:lnTo>
                <a:lnTo>
                  <a:pt x="1071031" y="2140542"/>
                </a:lnTo>
                <a:lnTo>
                  <a:pt x="1112212" y="2129824"/>
                </a:lnTo>
                <a:lnTo>
                  <a:pt x="1152668" y="2116878"/>
                </a:lnTo>
                <a:lnTo>
                  <a:pt x="1192354" y="2101763"/>
                </a:lnTo>
                <a:lnTo>
                  <a:pt x="1231221" y="2084534"/>
                </a:lnTo>
                <a:lnTo>
                  <a:pt x="1269222" y="2065248"/>
                </a:lnTo>
                <a:lnTo>
                  <a:pt x="1306310" y="2043961"/>
                </a:lnTo>
                <a:lnTo>
                  <a:pt x="1342439" y="2020730"/>
                </a:lnTo>
                <a:lnTo>
                  <a:pt x="1377560" y="1995612"/>
                </a:lnTo>
                <a:lnTo>
                  <a:pt x="1411627" y="1968664"/>
                </a:lnTo>
                <a:lnTo>
                  <a:pt x="1444593" y="1939941"/>
                </a:lnTo>
                <a:lnTo>
                  <a:pt x="1476410" y="1909500"/>
                </a:lnTo>
                <a:lnTo>
                  <a:pt x="1507031" y="1877398"/>
                </a:lnTo>
                <a:lnTo>
                  <a:pt x="1536410" y="1843692"/>
                </a:lnTo>
                <a:lnTo>
                  <a:pt x="1564498" y="1808437"/>
                </a:lnTo>
                <a:lnTo>
                  <a:pt x="1591250" y="1771692"/>
                </a:lnTo>
                <a:lnTo>
                  <a:pt x="1616617" y="1733511"/>
                </a:lnTo>
                <a:lnTo>
                  <a:pt x="1640553" y="1693952"/>
                </a:lnTo>
                <a:lnTo>
                  <a:pt x="1663010" y="1653072"/>
                </a:lnTo>
                <a:lnTo>
                  <a:pt x="1683942" y="1610926"/>
                </a:lnTo>
                <a:lnTo>
                  <a:pt x="1703301" y="1567572"/>
                </a:lnTo>
                <a:lnTo>
                  <a:pt x="1721040" y="1523066"/>
                </a:lnTo>
                <a:lnTo>
                  <a:pt x="1737112" y="1477465"/>
                </a:lnTo>
                <a:lnTo>
                  <a:pt x="1751469" y="1430824"/>
                </a:lnTo>
                <a:lnTo>
                  <a:pt x="1764065" y="1383202"/>
                </a:lnTo>
                <a:lnTo>
                  <a:pt x="1774853" y="1334654"/>
                </a:lnTo>
                <a:lnTo>
                  <a:pt x="1783785" y="1285236"/>
                </a:lnTo>
                <a:lnTo>
                  <a:pt x="1790814" y="1235007"/>
                </a:lnTo>
                <a:lnTo>
                  <a:pt x="1795893" y="1184021"/>
                </a:lnTo>
                <a:lnTo>
                  <a:pt x="1798975" y="1132336"/>
                </a:lnTo>
                <a:lnTo>
                  <a:pt x="1800013" y="1080008"/>
                </a:lnTo>
                <a:close/>
              </a:path>
            </a:pathLst>
          </a:custGeom>
          <a:ln w="126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59958" y="3121637"/>
            <a:ext cx="1428278" cy="256480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6110">
              <a:lnSpc>
                <a:spcPts val="2020"/>
              </a:lnSpc>
            </a:pPr>
            <a:r>
              <a:rPr spc="-69" dirty="0">
                <a:solidFill>
                  <a:srgbClr val="0000FF"/>
                </a:solidFill>
                <a:latin typeface="Arial"/>
                <a:cs typeface="Arial"/>
              </a:rPr>
              <a:t>subroutines</a:t>
            </a:r>
            <a:endParaRPr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45097" y="3121637"/>
            <a:ext cx="1071838" cy="205184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4523">
              <a:lnSpc>
                <a:spcPts val="1606"/>
              </a:lnSpc>
            </a:pPr>
            <a:r>
              <a:rPr spc="-79" dirty="0">
                <a:solidFill>
                  <a:srgbClr val="0000FF"/>
                </a:solidFill>
                <a:latin typeface="Arial"/>
                <a:cs typeface="Arial"/>
              </a:rPr>
              <a:t>array</a:t>
            </a:r>
            <a:endParaRPr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17147" y="4049055"/>
            <a:ext cx="1714185" cy="230832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9958">
              <a:lnSpc>
                <a:spcPts val="1822"/>
              </a:lnSpc>
            </a:pPr>
            <a:r>
              <a:rPr spc="-50" dirty="0">
                <a:solidFill>
                  <a:srgbClr val="0000FF"/>
                </a:solidFill>
                <a:latin typeface="Arial"/>
                <a:cs typeface="Arial"/>
              </a:rPr>
              <a:t>main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program</a:t>
            </a:r>
            <a:endParaRPr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87906" y="4405754"/>
            <a:ext cx="714139" cy="256480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931">
              <a:lnSpc>
                <a:spcPts val="2020"/>
              </a:lnSpc>
            </a:pPr>
            <a:r>
              <a:rPr spc="-40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16984" y="5047815"/>
            <a:ext cx="1428278" cy="707886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450702">
              <a:spcBef>
                <a:spcPts val="1199"/>
              </a:spcBef>
            </a:pP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stack</a:t>
            </a:r>
            <a:endParaRPr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872774" y="1886064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48315" y="2291956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97913" y="2893699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97913" y="3169503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97913" y="3445307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Rectangle 43"/>
          <p:cNvSpPr/>
          <p:nvPr/>
        </p:nvSpPr>
        <p:spPr>
          <a:xfrm>
            <a:off x="1221840" y="2249843"/>
            <a:ext cx="14494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ja-JP" dirty="0">
                <a:solidFill>
                  <a:srgbClr val="3C33F5"/>
                </a:solidFill>
              </a:rPr>
              <a:t>Không gian</a:t>
            </a:r>
            <a:endParaRPr lang="en-US" altLang="ja-JP" dirty="0">
              <a:solidFill>
                <a:srgbClr val="3C33F5"/>
              </a:solidFill>
            </a:endParaRPr>
          </a:p>
          <a:p>
            <a:r>
              <a:rPr lang="vi-VN" altLang="ja-JP" dirty="0">
                <a:solidFill>
                  <a:srgbClr val="3C33F5"/>
                </a:solidFill>
              </a:rPr>
              <a:t>đ</a:t>
            </a:r>
            <a:r>
              <a:rPr lang="en-US" altLang="ja-JP" dirty="0">
                <a:solidFill>
                  <a:srgbClr val="3C33F5"/>
                </a:solidFill>
              </a:rPr>
              <a:t>ịa</a:t>
            </a:r>
            <a:r>
              <a:rPr lang="vi-VN" altLang="ja-JP" dirty="0">
                <a:solidFill>
                  <a:srgbClr val="3C33F5"/>
                </a:solidFill>
              </a:rPr>
              <a:t> chỉ  logic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621224" y="1492135"/>
            <a:ext cx="552277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sz="2000" dirty="0"/>
              <a:t>Khi đưa c/trình </a:t>
            </a:r>
            <a:r>
              <a:rPr lang="vi-VN" altLang="ja-JP" sz="2000" dirty="0">
                <a:solidFill>
                  <a:srgbClr val="00B050"/>
                </a:solidFill>
              </a:rPr>
              <a:t>vào bộ nhớ </a:t>
            </a:r>
            <a:r>
              <a:rPr lang="vi-VN" altLang="ja-JP" sz="2000" dirty="0"/>
              <a:t>để </a:t>
            </a:r>
            <a:r>
              <a:rPr lang="vi-VN" altLang="ja-JP" sz="2000" dirty="0">
                <a:solidFill>
                  <a:srgbClr val="00B050"/>
                </a:solidFill>
              </a:rPr>
              <a:t>thực hiện C/trình </a:t>
            </a:r>
            <a:r>
              <a:rPr lang="vi-VN" altLang="ja-JP" sz="2000" dirty="0"/>
              <a:t>gồm </a:t>
            </a:r>
            <a:r>
              <a:rPr lang="vi-VN" altLang="ja-JP" sz="2000" dirty="0">
                <a:solidFill>
                  <a:srgbClr val="00B050"/>
                </a:solidFill>
              </a:rPr>
              <a:t>nhiều đoạn </a:t>
            </a:r>
            <a:r>
              <a:rPr lang="vi-VN" altLang="ja-JP" sz="2000" dirty="0"/>
              <a:t>khác nhau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</a:rPr>
              <a:t>Mỗi đoạn </a:t>
            </a:r>
            <a:r>
              <a:rPr lang="vi-VN" altLang="ja-JP" sz="2000" dirty="0"/>
              <a:t>là một </a:t>
            </a:r>
            <a:r>
              <a:rPr lang="vi-VN" altLang="ja-JP" sz="2000" dirty="0">
                <a:solidFill>
                  <a:srgbClr val="00B050"/>
                </a:solidFill>
              </a:rPr>
              <a:t>khối logic</a:t>
            </a:r>
            <a:r>
              <a:rPr lang="vi-VN" altLang="ja-JP" sz="2000" dirty="0"/>
              <a:t>, ứng với một </a:t>
            </a:r>
            <a:r>
              <a:rPr lang="vi-VN" altLang="ja-JP" sz="2000" dirty="0">
                <a:solidFill>
                  <a:srgbClr val="00B050"/>
                </a:solidFill>
              </a:rPr>
              <a:t>modul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3C33F5"/>
                </a:solidFill>
              </a:rPr>
              <a:t>Mã lệnh</a:t>
            </a:r>
            <a:r>
              <a:rPr lang="vi-VN" altLang="ja-JP" sz="2000" dirty="0"/>
              <a:t>: main(), thủ tục, hàm. . . </a:t>
            </a:r>
            <a:endParaRPr lang="en-US" altLang="ja-JP" sz="20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3C33F5"/>
                </a:solidFill>
              </a:rPr>
              <a:t>Dữ liệu</a:t>
            </a:r>
            <a:r>
              <a:rPr lang="vi-VN" altLang="ja-JP" sz="2000" dirty="0"/>
              <a:t>: Đối tượng toàn cục, cục bộ </a:t>
            </a:r>
            <a:endParaRPr lang="en-US" altLang="ja-JP" sz="20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Các đoạn khác: </a:t>
            </a:r>
            <a:r>
              <a:rPr lang="vi-VN" altLang="ja-JP" sz="2000" dirty="0">
                <a:solidFill>
                  <a:srgbClr val="3C33F5"/>
                </a:solidFill>
              </a:rPr>
              <a:t>stack</a:t>
            </a:r>
            <a:r>
              <a:rPr lang="vi-VN" altLang="ja-JP" sz="2000" dirty="0"/>
              <a:t>, </a:t>
            </a:r>
            <a:r>
              <a:rPr lang="vi-VN" altLang="ja-JP" sz="2000" dirty="0">
                <a:solidFill>
                  <a:srgbClr val="3C33F5"/>
                </a:solidFill>
              </a:rPr>
              <a:t>mảng.</a:t>
            </a:r>
            <a:r>
              <a:rPr lang="vi-VN" altLang="ja-JP" sz="2000" dirty="0"/>
              <a:t> . 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</a:rPr>
              <a:t>Mỗi đoạn </a:t>
            </a:r>
            <a:r>
              <a:rPr lang="vi-VN" altLang="ja-JP" sz="2000" dirty="0"/>
              <a:t>chiếm </a:t>
            </a:r>
            <a:r>
              <a:rPr lang="vi-VN" altLang="ja-JP" sz="2000" dirty="0">
                <a:solidFill>
                  <a:srgbClr val="00B050"/>
                </a:solidFill>
              </a:rPr>
              <a:t>một vùng liên tục </a:t>
            </a:r>
            <a:endParaRPr lang="en-US" altLang="ja-JP" sz="2000" dirty="0">
              <a:solidFill>
                <a:srgbClr val="00B05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Có </a:t>
            </a:r>
            <a:r>
              <a:rPr lang="vi-VN" altLang="ja-JP" sz="2000" dirty="0">
                <a:solidFill>
                  <a:srgbClr val="00B050"/>
                </a:solidFill>
              </a:rPr>
              <a:t>vị trí bắt đầu </a:t>
            </a:r>
            <a:r>
              <a:rPr lang="vi-VN" altLang="ja-JP" sz="2000" dirty="0"/>
              <a:t>và </a:t>
            </a:r>
            <a:r>
              <a:rPr lang="vi-VN" altLang="ja-JP" sz="2000" dirty="0">
                <a:solidFill>
                  <a:srgbClr val="00B050"/>
                </a:solidFill>
              </a:rPr>
              <a:t>kích thước </a:t>
            </a:r>
            <a:endParaRPr lang="en-US" altLang="ja-JP" sz="2000" dirty="0">
              <a:solidFill>
                <a:srgbClr val="00B05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Có thể nằm tại </a:t>
            </a:r>
            <a:r>
              <a:rPr lang="vi-VN" altLang="ja-JP" sz="2000" dirty="0">
                <a:solidFill>
                  <a:srgbClr val="00B050"/>
                </a:solidFill>
              </a:rPr>
              <a:t>bất cứ đâu </a:t>
            </a:r>
            <a:r>
              <a:rPr lang="vi-VN" altLang="ja-JP" sz="2000" dirty="0"/>
              <a:t>trong bộ nhớ</a:t>
            </a:r>
            <a:endParaRPr lang="en-US" altLang="ja-JP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</a:rPr>
              <a:t>Đối tượng </a:t>
            </a:r>
            <a:r>
              <a:rPr lang="vi-VN" altLang="ja-JP" sz="2000" dirty="0"/>
              <a:t>trong đoạn được xác định bởi</a:t>
            </a:r>
            <a:r>
              <a:rPr lang="vi-VN" altLang="ja-JP" sz="2000" dirty="0">
                <a:solidFill>
                  <a:srgbClr val="00B050"/>
                </a:solidFill>
              </a:rPr>
              <a:t> vị trí tương đối </a:t>
            </a:r>
            <a:r>
              <a:rPr lang="vi-VN" altLang="ja-JP" sz="2000" dirty="0"/>
              <a:t>so với đầu đoạn </a:t>
            </a:r>
            <a:endParaRPr lang="en-US" altLang="ja-JP" sz="20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</a:rPr>
              <a:t>Lệnh thứ 5 </a:t>
            </a:r>
            <a:r>
              <a:rPr lang="vi-VN" altLang="ja-JP" sz="2000" dirty="0"/>
              <a:t>của chương trình chính </a:t>
            </a:r>
            <a:endParaRPr lang="en-US" altLang="ja-JP" sz="20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</a:rPr>
              <a:t>Phần tử đầu tiên </a:t>
            </a:r>
            <a:r>
              <a:rPr lang="vi-VN" altLang="ja-JP" sz="2000" dirty="0"/>
              <a:t>của stack. . 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F0"/>
                </a:solidFill>
              </a:rPr>
              <a:t>Vị trí các đối tượng trong bộ nhớ?</a:t>
            </a:r>
            <a:endParaRPr lang="ja-JP" altLang="en-US" sz="2000" dirty="0">
              <a:solidFill>
                <a:srgbClr val="00B0F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ja-JP" alt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vi-VN" altLang="ja-JP" sz="2300" dirty="0">
                <a:solidFill>
                  <a:schemeClr val="bg1"/>
                </a:solidFill>
              </a:rPr>
              <a:t>Quan điểm người dùng</a:t>
            </a:r>
            <a:endParaRPr lang="en-US" altLang="ja-JP" sz="2300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2.3 Chiến lược phân đoạn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8B070FB7-4537-468F-8F2D-CD6B34889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4" y="2019423"/>
            <a:ext cx="3482942" cy="4193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193581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80838" y="6534929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04506" y="6522346"/>
            <a:ext cx="404301" cy="75501"/>
          </a:xfrm>
          <a:custGeom>
            <a:avLst/>
            <a:gdLst/>
            <a:ahLst/>
            <a:cxnLst/>
            <a:rect l="l" t="t" r="r" b="b"/>
            <a:pathLst>
              <a:path w="203835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835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55648" y="6509762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80838" y="6560098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55648" y="6585265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80838" y="6610432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93103" y="6509762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18293" y="6534929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18293" y="6560098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41961" y="6522346"/>
            <a:ext cx="404301" cy="75501"/>
          </a:xfrm>
          <a:custGeom>
            <a:avLst/>
            <a:gdLst/>
            <a:ahLst/>
            <a:cxnLst/>
            <a:rect l="l" t="t" r="r" b="b"/>
            <a:pathLst>
              <a:path w="203835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835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93103" y="6585265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18293" y="6610432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30558" y="6509762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55748" y="6534929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55748" y="6560098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28495" y="6570163"/>
            <a:ext cx="40304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4815" y="6517661"/>
            <a:ext cx="60456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16897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86669" y="6544996"/>
            <a:ext cx="60456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19182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9716" y="6544996"/>
            <a:ext cx="60456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3109" y="1745530"/>
            <a:ext cx="3570694" cy="4280902"/>
          </a:xfrm>
          <a:custGeom>
            <a:avLst/>
            <a:gdLst/>
            <a:ahLst/>
            <a:cxnLst/>
            <a:rect l="l" t="t" r="r" b="b"/>
            <a:pathLst>
              <a:path w="1800225" h="2160270">
                <a:moveTo>
                  <a:pt x="900006" y="0"/>
                </a:moveTo>
                <a:lnTo>
                  <a:pt x="856400" y="1245"/>
                </a:lnTo>
                <a:lnTo>
                  <a:pt x="813329" y="4943"/>
                </a:lnTo>
                <a:lnTo>
                  <a:pt x="770841" y="11038"/>
                </a:lnTo>
                <a:lnTo>
                  <a:pt x="728982" y="19473"/>
                </a:lnTo>
                <a:lnTo>
                  <a:pt x="687801" y="30192"/>
                </a:lnTo>
                <a:lnTo>
                  <a:pt x="647345" y="43137"/>
                </a:lnTo>
                <a:lnTo>
                  <a:pt x="607659" y="58252"/>
                </a:lnTo>
                <a:lnTo>
                  <a:pt x="568792" y="75481"/>
                </a:lnTo>
                <a:lnTo>
                  <a:pt x="530791" y="94768"/>
                </a:lnTo>
                <a:lnTo>
                  <a:pt x="493703" y="116054"/>
                </a:lnTo>
                <a:lnTo>
                  <a:pt x="457574" y="139285"/>
                </a:lnTo>
                <a:lnTo>
                  <a:pt x="422453" y="164403"/>
                </a:lnTo>
                <a:lnTo>
                  <a:pt x="388386" y="191352"/>
                </a:lnTo>
                <a:lnTo>
                  <a:pt x="355420" y="220075"/>
                </a:lnTo>
                <a:lnTo>
                  <a:pt x="323603" y="250515"/>
                </a:lnTo>
                <a:lnTo>
                  <a:pt x="292982" y="282617"/>
                </a:lnTo>
                <a:lnTo>
                  <a:pt x="263603" y="316324"/>
                </a:lnTo>
                <a:lnTo>
                  <a:pt x="235514" y="351578"/>
                </a:lnTo>
                <a:lnTo>
                  <a:pt x="208763" y="388324"/>
                </a:lnTo>
                <a:lnTo>
                  <a:pt x="183396" y="426504"/>
                </a:lnTo>
                <a:lnTo>
                  <a:pt x="159460" y="466063"/>
                </a:lnTo>
                <a:lnTo>
                  <a:pt x="137002" y="506944"/>
                </a:lnTo>
                <a:lnTo>
                  <a:pt x="116071" y="549089"/>
                </a:lnTo>
                <a:lnTo>
                  <a:pt x="96712" y="592443"/>
                </a:lnTo>
                <a:lnTo>
                  <a:pt x="78973" y="636949"/>
                </a:lnTo>
                <a:lnTo>
                  <a:pt x="62901" y="682551"/>
                </a:lnTo>
                <a:lnTo>
                  <a:pt x="48543" y="729191"/>
                </a:lnTo>
                <a:lnTo>
                  <a:pt x="35947" y="776813"/>
                </a:lnTo>
                <a:lnTo>
                  <a:pt x="25160" y="825362"/>
                </a:lnTo>
                <a:lnTo>
                  <a:pt x="16228" y="874779"/>
                </a:lnTo>
                <a:lnTo>
                  <a:pt x="9199" y="925009"/>
                </a:lnTo>
                <a:lnTo>
                  <a:pt x="4119" y="975994"/>
                </a:lnTo>
                <a:lnTo>
                  <a:pt x="1037" y="1027680"/>
                </a:lnTo>
                <a:lnTo>
                  <a:pt x="0" y="1080008"/>
                </a:lnTo>
                <a:lnTo>
                  <a:pt x="1037" y="1132336"/>
                </a:lnTo>
                <a:lnTo>
                  <a:pt x="4119" y="1184021"/>
                </a:lnTo>
                <a:lnTo>
                  <a:pt x="9199" y="1235007"/>
                </a:lnTo>
                <a:lnTo>
                  <a:pt x="16228" y="1285236"/>
                </a:lnTo>
                <a:lnTo>
                  <a:pt x="25160" y="1334654"/>
                </a:lnTo>
                <a:lnTo>
                  <a:pt x="35947" y="1383202"/>
                </a:lnTo>
                <a:lnTo>
                  <a:pt x="48543" y="1430824"/>
                </a:lnTo>
                <a:lnTo>
                  <a:pt x="62901" y="1477465"/>
                </a:lnTo>
                <a:lnTo>
                  <a:pt x="78973" y="1523066"/>
                </a:lnTo>
                <a:lnTo>
                  <a:pt x="96712" y="1567572"/>
                </a:lnTo>
                <a:lnTo>
                  <a:pt x="116071" y="1610926"/>
                </a:lnTo>
                <a:lnTo>
                  <a:pt x="137002" y="1653072"/>
                </a:lnTo>
                <a:lnTo>
                  <a:pt x="159460" y="1693952"/>
                </a:lnTo>
                <a:lnTo>
                  <a:pt x="183396" y="1733511"/>
                </a:lnTo>
                <a:lnTo>
                  <a:pt x="208763" y="1771692"/>
                </a:lnTo>
                <a:lnTo>
                  <a:pt x="235514" y="1808437"/>
                </a:lnTo>
                <a:lnTo>
                  <a:pt x="263603" y="1843692"/>
                </a:lnTo>
                <a:lnTo>
                  <a:pt x="292982" y="1877398"/>
                </a:lnTo>
                <a:lnTo>
                  <a:pt x="323603" y="1909500"/>
                </a:lnTo>
                <a:lnTo>
                  <a:pt x="355420" y="1939941"/>
                </a:lnTo>
                <a:lnTo>
                  <a:pt x="388386" y="1968664"/>
                </a:lnTo>
                <a:lnTo>
                  <a:pt x="422453" y="1995612"/>
                </a:lnTo>
                <a:lnTo>
                  <a:pt x="457574" y="2020730"/>
                </a:lnTo>
                <a:lnTo>
                  <a:pt x="493703" y="2043961"/>
                </a:lnTo>
                <a:lnTo>
                  <a:pt x="530791" y="2065248"/>
                </a:lnTo>
                <a:lnTo>
                  <a:pt x="568792" y="2084534"/>
                </a:lnTo>
                <a:lnTo>
                  <a:pt x="607659" y="2101763"/>
                </a:lnTo>
                <a:lnTo>
                  <a:pt x="647345" y="2116878"/>
                </a:lnTo>
                <a:lnTo>
                  <a:pt x="687801" y="2129824"/>
                </a:lnTo>
                <a:lnTo>
                  <a:pt x="728982" y="2140542"/>
                </a:lnTo>
                <a:lnTo>
                  <a:pt x="770841" y="2148977"/>
                </a:lnTo>
                <a:lnTo>
                  <a:pt x="813329" y="2155072"/>
                </a:lnTo>
                <a:lnTo>
                  <a:pt x="856400" y="2158770"/>
                </a:lnTo>
                <a:lnTo>
                  <a:pt x="900006" y="2160016"/>
                </a:lnTo>
                <a:lnTo>
                  <a:pt x="943613" y="2158770"/>
                </a:lnTo>
                <a:lnTo>
                  <a:pt x="986684" y="2155072"/>
                </a:lnTo>
                <a:lnTo>
                  <a:pt x="1029172" y="2148977"/>
                </a:lnTo>
                <a:lnTo>
                  <a:pt x="1071031" y="2140542"/>
                </a:lnTo>
                <a:lnTo>
                  <a:pt x="1112212" y="2129824"/>
                </a:lnTo>
                <a:lnTo>
                  <a:pt x="1152668" y="2116878"/>
                </a:lnTo>
                <a:lnTo>
                  <a:pt x="1192354" y="2101763"/>
                </a:lnTo>
                <a:lnTo>
                  <a:pt x="1231221" y="2084534"/>
                </a:lnTo>
                <a:lnTo>
                  <a:pt x="1269222" y="2065248"/>
                </a:lnTo>
                <a:lnTo>
                  <a:pt x="1306310" y="2043961"/>
                </a:lnTo>
                <a:lnTo>
                  <a:pt x="1342439" y="2020730"/>
                </a:lnTo>
                <a:lnTo>
                  <a:pt x="1377560" y="1995612"/>
                </a:lnTo>
                <a:lnTo>
                  <a:pt x="1411627" y="1968664"/>
                </a:lnTo>
                <a:lnTo>
                  <a:pt x="1444593" y="1939941"/>
                </a:lnTo>
                <a:lnTo>
                  <a:pt x="1476410" y="1909500"/>
                </a:lnTo>
                <a:lnTo>
                  <a:pt x="1507031" y="1877398"/>
                </a:lnTo>
                <a:lnTo>
                  <a:pt x="1536410" y="1843692"/>
                </a:lnTo>
                <a:lnTo>
                  <a:pt x="1564498" y="1808437"/>
                </a:lnTo>
                <a:lnTo>
                  <a:pt x="1591250" y="1771692"/>
                </a:lnTo>
                <a:lnTo>
                  <a:pt x="1616617" y="1733511"/>
                </a:lnTo>
                <a:lnTo>
                  <a:pt x="1640553" y="1693952"/>
                </a:lnTo>
                <a:lnTo>
                  <a:pt x="1663010" y="1653072"/>
                </a:lnTo>
                <a:lnTo>
                  <a:pt x="1683942" y="1610926"/>
                </a:lnTo>
                <a:lnTo>
                  <a:pt x="1703301" y="1567572"/>
                </a:lnTo>
                <a:lnTo>
                  <a:pt x="1721040" y="1523066"/>
                </a:lnTo>
                <a:lnTo>
                  <a:pt x="1737112" y="1477465"/>
                </a:lnTo>
                <a:lnTo>
                  <a:pt x="1751469" y="1430824"/>
                </a:lnTo>
                <a:lnTo>
                  <a:pt x="1764065" y="1383202"/>
                </a:lnTo>
                <a:lnTo>
                  <a:pt x="1774853" y="1334654"/>
                </a:lnTo>
                <a:lnTo>
                  <a:pt x="1783785" y="1285236"/>
                </a:lnTo>
                <a:lnTo>
                  <a:pt x="1790814" y="1235007"/>
                </a:lnTo>
                <a:lnTo>
                  <a:pt x="1795893" y="1184021"/>
                </a:lnTo>
                <a:lnTo>
                  <a:pt x="1798975" y="1132336"/>
                </a:lnTo>
                <a:lnTo>
                  <a:pt x="1800013" y="1080008"/>
                </a:lnTo>
                <a:lnTo>
                  <a:pt x="1798975" y="1027680"/>
                </a:lnTo>
                <a:lnTo>
                  <a:pt x="1795893" y="975994"/>
                </a:lnTo>
                <a:lnTo>
                  <a:pt x="1790814" y="925009"/>
                </a:lnTo>
                <a:lnTo>
                  <a:pt x="1783785" y="874779"/>
                </a:lnTo>
                <a:lnTo>
                  <a:pt x="1774853" y="825362"/>
                </a:lnTo>
                <a:lnTo>
                  <a:pt x="1764065" y="776813"/>
                </a:lnTo>
                <a:lnTo>
                  <a:pt x="1751469" y="729191"/>
                </a:lnTo>
                <a:lnTo>
                  <a:pt x="1737112" y="682551"/>
                </a:lnTo>
                <a:lnTo>
                  <a:pt x="1721040" y="636949"/>
                </a:lnTo>
                <a:lnTo>
                  <a:pt x="1703301" y="592443"/>
                </a:lnTo>
                <a:lnTo>
                  <a:pt x="1683942" y="549089"/>
                </a:lnTo>
                <a:lnTo>
                  <a:pt x="1663010" y="506944"/>
                </a:lnTo>
                <a:lnTo>
                  <a:pt x="1640553" y="466063"/>
                </a:lnTo>
                <a:lnTo>
                  <a:pt x="1616617" y="426504"/>
                </a:lnTo>
                <a:lnTo>
                  <a:pt x="1591250" y="388324"/>
                </a:lnTo>
                <a:lnTo>
                  <a:pt x="1564498" y="351578"/>
                </a:lnTo>
                <a:lnTo>
                  <a:pt x="1536410" y="316324"/>
                </a:lnTo>
                <a:lnTo>
                  <a:pt x="1507031" y="282617"/>
                </a:lnTo>
                <a:lnTo>
                  <a:pt x="1476410" y="250515"/>
                </a:lnTo>
                <a:lnTo>
                  <a:pt x="1444593" y="220075"/>
                </a:lnTo>
                <a:lnTo>
                  <a:pt x="1411627" y="191352"/>
                </a:lnTo>
                <a:lnTo>
                  <a:pt x="1377560" y="164403"/>
                </a:lnTo>
                <a:lnTo>
                  <a:pt x="1342439" y="139285"/>
                </a:lnTo>
                <a:lnTo>
                  <a:pt x="1306310" y="116054"/>
                </a:lnTo>
                <a:lnTo>
                  <a:pt x="1269222" y="94768"/>
                </a:lnTo>
                <a:lnTo>
                  <a:pt x="1231221" y="75481"/>
                </a:lnTo>
                <a:lnTo>
                  <a:pt x="1192354" y="58252"/>
                </a:lnTo>
                <a:lnTo>
                  <a:pt x="1152668" y="43137"/>
                </a:lnTo>
                <a:lnTo>
                  <a:pt x="1112212" y="30192"/>
                </a:lnTo>
                <a:lnTo>
                  <a:pt x="1071031" y="19473"/>
                </a:lnTo>
                <a:lnTo>
                  <a:pt x="1029172" y="11038"/>
                </a:lnTo>
                <a:lnTo>
                  <a:pt x="986684" y="4943"/>
                </a:lnTo>
                <a:lnTo>
                  <a:pt x="943613" y="1245"/>
                </a:lnTo>
                <a:lnTo>
                  <a:pt x="900006" y="0"/>
                </a:lnTo>
                <a:close/>
              </a:path>
            </a:pathLst>
          </a:custGeom>
          <a:solidFill>
            <a:srgbClr val="EFF9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3109" y="1745530"/>
            <a:ext cx="3570694" cy="4280902"/>
          </a:xfrm>
          <a:custGeom>
            <a:avLst/>
            <a:gdLst/>
            <a:ahLst/>
            <a:cxnLst/>
            <a:rect l="l" t="t" r="r" b="b"/>
            <a:pathLst>
              <a:path w="1800225" h="2160270">
                <a:moveTo>
                  <a:pt x="1800013" y="1080008"/>
                </a:moveTo>
                <a:lnTo>
                  <a:pt x="1798975" y="1027680"/>
                </a:lnTo>
                <a:lnTo>
                  <a:pt x="1795893" y="975994"/>
                </a:lnTo>
                <a:lnTo>
                  <a:pt x="1790814" y="925009"/>
                </a:lnTo>
                <a:lnTo>
                  <a:pt x="1783785" y="874779"/>
                </a:lnTo>
                <a:lnTo>
                  <a:pt x="1774853" y="825362"/>
                </a:lnTo>
                <a:lnTo>
                  <a:pt x="1764065" y="776813"/>
                </a:lnTo>
                <a:lnTo>
                  <a:pt x="1751469" y="729191"/>
                </a:lnTo>
                <a:lnTo>
                  <a:pt x="1737112" y="682551"/>
                </a:lnTo>
                <a:lnTo>
                  <a:pt x="1721040" y="636949"/>
                </a:lnTo>
                <a:lnTo>
                  <a:pt x="1703301" y="592443"/>
                </a:lnTo>
                <a:lnTo>
                  <a:pt x="1683942" y="549089"/>
                </a:lnTo>
                <a:lnTo>
                  <a:pt x="1663010" y="506944"/>
                </a:lnTo>
                <a:lnTo>
                  <a:pt x="1640553" y="466063"/>
                </a:lnTo>
                <a:lnTo>
                  <a:pt x="1616617" y="426504"/>
                </a:lnTo>
                <a:lnTo>
                  <a:pt x="1591250" y="388324"/>
                </a:lnTo>
                <a:lnTo>
                  <a:pt x="1564498" y="351578"/>
                </a:lnTo>
                <a:lnTo>
                  <a:pt x="1536410" y="316324"/>
                </a:lnTo>
                <a:lnTo>
                  <a:pt x="1507031" y="282617"/>
                </a:lnTo>
                <a:lnTo>
                  <a:pt x="1476410" y="250515"/>
                </a:lnTo>
                <a:lnTo>
                  <a:pt x="1444593" y="220075"/>
                </a:lnTo>
                <a:lnTo>
                  <a:pt x="1411627" y="191352"/>
                </a:lnTo>
                <a:lnTo>
                  <a:pt x="1377560" y="164403"/>
                </a:lnTo>
                <a:lnTo>
                  <a:pt x="1342439" y="139285"/>
                </a:lnTo>
                <a:lnTo>
                  <a:pt x="1306310" y="116054"/>
                </a:lnTo>
                <a:lnTo>
                  <a:pt x="1269222" y="94768"/>
                </a:lnTo>
                <a:lnTo>
                  <a:pt x="1231221" y="75481"/>
                </a:lnTo>
                <a:lnTo>
                  <a:pt x="1192354" y="58252"/>
                </a:lnTo>
                <a:lnTo>
                  <a:pt x="1152668" y="43137"/>
                </a:lnTo>
                <a:lnTo>
                  <a:pt x="1112212" y="30192"/>
                </a:lnTo>
                <a:lnTo>
                  <a:pt x="1071031" y="19473"/>
                </a:lnTo>
                <a:lnTo>
                  <a:pt x="1029172" y="11038"/>
                </a:lnTo>
                <a:lnTo>
                  <a:pt x="986684" y="4943"/>
                </a:lnTo>
                <a:lnTo>
                  <a:pt x="943613" y="1245"/>
                </a:lnTo>
                <a:lnTo>
                  <a:pt x="900006" y="0"/>
                </a:lnTo>
                <a:lnTo>
                  <a:pt x="856400" y="1245"/>
                </a:lnTo>
                <a:lnTo>
                  <a:pt x="813329" y="4943"/>
                </a:lnTo>
                <a:lnTo>
                  <a:pt x="770841" y="11038"/>
                </a:lnTo>
                <a:lnTo>
                  <a:pt x="728982" y="19473"/>
                </a:lnTo>
                <a:lnTo>
                  <a:pt x="687801" y="30192"/>
                </a:lnTo>
                <a:lnTo>
                  <a:pt x="647345" y="43137"/>
                </a:lnTo>
                <a:lnTo>
                  <a:pt x="607659" y="58252"/>
                </a:lnTo>
                <a:lnTo>
                  <a:pt x="568792" y="75481"/>
                </a:lnTo>
                <a:lnTo>
                  <a:pt x="530791" y="94768"/>
                </a:lnTo>
                <a:lnTo>
                  <a:pt x="493703" y="116054"/>
                </a:lnTo>
                <a:lnTo>
                  <a:pt x="457574" y="139285"/>
                </a:lnTo>
                <a:lnTo>
                  <a:pt x="422453" y="164403"/>
                </a:lnTo>
                <a:lnTo>
                  <a:pt x="388386" y="191352"/>
                </a:lnTo>
                <a:lnTo>
                  <a:pt x="355420" y="220075"/>
                </a:lnTo>
                <a:lnTo>
                  <a:pt x="323603" y="250515"/>
                </a:lnTo>
                <a:lnTo>
                  <a:pt x="292982" y="282617"/>
                </a:lnTo>
                <a:lnTo>
                  <a:pt x="263603" y="316324"/>
                </a:lnTo>
                <a:lnTo>
                  <a:pt x="235514" y="351578"/>
                </a:lnTo>
                <a:lnTo>
                  <a:pt x="208763" y="388324"/>
                </a:lnTo>
                <a:lnTo>
                  <a:pt x="183396" y="426504"/>
                </a:lnTo>
                <a:lnTo>
                  <a:pt x="159460" y="466063"/>
                </a:lnTo>
                <a:lnTo>
                  <a:pt x="137002" y="506944"/>
                </a:lnTo>
                <a:lnTo>
                  <a:pt x="116071" y="549089"/>
                </a:lnTo>
                <a:lnTo>
                  <a:pt x="96712" y="592443"/>
                </a:lnTo>
                <a:lnTo>
                  <a:pt x="78973" y="636949"/>
                </a:lnTo>
                <a:lnTo>
                  <a:pt x="62901" y="682551"/>
                </a:lnTo>
                <a:lnTo>
                  <a:pt x="48543" y="729191"/>
                </a:lnTo>
                <a:lnTo>
                  <a:pt x="35947" y="776813"/>
                </a:lnTo>
                <a:lnTo>
                  <a:pt x="25160" y="825362"/>
                </a:lnTo>
                <a:lnTo>
                  <a:pt x="16228" y="874779"/>
                </a:lnTo>
                <a:lnTo>
                  <a:pt x="9199" y="925009"/>
                </a:lnTo>
                <a:lnTo>
                  <a:pt x="4119" y="975994"/>
                </a:lnTo>
                <a:lnTo>
                  <a:pt x="1037" y="1027680"/>
                </a:lnTo>
                <a:lnTo>
                  <a:pt x="0" y="1080008"/>
                </a:lnTo>
                <a:lnTo>
                  <a:pt x="1037" y="1132336"/>
                </a:lnTo>
                <a:lnTo>
                  <a:pt x="4119" y="1184021"/>
                </a:lnTo>
                <a:lnTo>
                  <a:pt x="9199" y="1235007"/>
                </a:lnTo>
                <a:lnTo>
                  <a:pt x="16228" y="1285236"/>
                </a:lnTo>
                <a:lnTo>
                  <a:pt x="25160" y="1334654"/>
                </a:lnTo>
                <a:lnTo>
                  <a:pt x="35947" y="1383202"/>
                </a:lnTo>
                <a:lnTo>
                  <a:pt x="48543" y="1430824"/>
                </a:lnTo>
                <a:lnTo>
                  <a:pt x="62901" y="1477465"/>
                </a:lnTo>
                <a:lnTo>
                  <a:pt x="78973" y="1523066"/>
                </a:lnTo>
                <a:lnTo>
                  <a:pt x="96712" y="1567572"/>
                </a:lnTo>
                <a:lnTo>
                  <a:pt x="116071" y="1610926"/>
                </a:lnTo>
                <a:lnTo>
                  <a:pt x="137002" y="1653072"/>
                </a:lnTo>
                <a:lnTo>
                  <a:pt x="159460" y="1693952"/>
                </a:lnTo>
                <a:lnTo>
                  <a:pt x="183396" y="1733511"/>
                </a:lnTo>
                <a:lnTo>
                  <a:pt x="208763" y="1771692"/>
                </a:lnTo>
                <a:lnTo>
                  <a:pt x="235514" y="1808437"/>
                </a:lnTo>
                <a:lnTo>
                  <a:pt x="263603" y="1843692"/>
                </a:lnTo>
                <a:lnTo>
                  <a:pt x="292982" y="1877398"/>
                </a:lnTo>
                <a:lnTo>
                  <a:pt x="323603" y="1909500"/>
                </a:lnTo>
                <a:lnTo>
                  <a:pt x="355420" y="1939941"/>
                </a:lnTo>
                <a:lnTo>
                  <a:pt x="388386" y="1968664"/>
                </a:lnTo>
                <a:lnTo>
                  <a:pt x="422453" y="1995612"/>
                </a:lnTo>
                <a:lnTo>
                  <a:pt x="457574" y="2020730"/>
                </a:lnTo>
                <a:lnTo>
                  <a:pt x="493703" y="2043961"/>
                </a:lnTo>
                <a:lnTo>
                  <a:pt x="530791" y="2065248"/>
                </a:lnTo>
                <a:lnTo>
                  <a:pt x="568792" y="2084534"/>
                </a:lnTo>
                <a:lnTo>
                  <a:pt x="607659" y="2101763"/>
                </a:lnTo>
                <a:lnTo>
                  <a:pt x="647345" y="2116878"/>
                </a:lnTo>
                <a:lnTo>
                  <a:pt x="687801" y="2129824"/>
                </a:lnTo>
                <a:lnTo>
                  <a:pt x="728982" y="2140542"/>
                </a:lnTo>
                <a:lnTo>
                  <a:pt x="770841" y="2148977"/>
                </a:lnTo>
                <a:lnTo>
                  <a:pt x="813329" y="2155072"/>
                </a:lnTo>
                <a:lnTo>
                  <a:pt x="856400" y="2158770"/>
                </a:lnTo>
                <a:lnTo>
                  <a:pt x="900006" y="2160016"/>
                </a:lnTo>
                <a:lnTo>
                  <a:pt x="943613" y="2158770"/>
                </a:lnTo>
                <a:lnTo>
                  <a:pt x="986684" y="2155072"/>
                </a:lnTo>
                <a:lnTo>
                  <a:pt x="1029172" y="2148977"/>
                </a:lnTo>
                <a:lnTo>
                  <a:pt x="1071031" y="2140542"/>
                </a:lnTo>
                <a:lnTo>
                  <a:pt x="1112212" y="2129824"/>
                </a:lnTo>
                <a:lnTo>
                  <a:pt x="1152668" y="2116878"/>
                </a:lnTo>
                <a:lnTo>
                  <a:pt x="1192354" y="2101763"/>
                </a:lnTo>
                <a:lnTo>
                  <a:pt x="1231221" y="2084534"/>
                </a:lnTo>
                <a:lnTo>
                  <a:pt x="1269222" y="2065248"/>
                </a:lnTo>
                <a:lnTo>
                  <a:pt x="1306310" y="2043961"/>
                </a:lnTo>
                <a:lnTo>
                  <a:pt x="1342439" y="2020730"/>
                </a:lnTo>
                <a:lnTo>
                  <a:pt x="1377560" y="1995612"/>
                </a:lnTo>
                <a:lnTo>
                  <a:pt x="1411627" y="1968664"/>
                </a:lnTo>
                <a:lnTo>
                  <a:pt x="1444593" y="1939941"/>
                </a:lnTo>
                <a:lnTo>
                  <a:pt x="1476410" y="1909500"/>
                </a:lnTo>
                <a:lnTo>
                  <a:pt x="1507031" y="1877398"/>
                </a:lnTo>
                <a:lnTo>
                  <a:pt x="1536410" y="1843692"/>
                </a:lnTo>
                <a:lnTo>
                  <a:pt x="1564498" y="1808437"/>
                </a:lnTo>
                <a:lnTo>
                  <a:pt x="1591250" y="1771692"/>
                </a:lnTo>
                <a:lnTo>
                  <a:pt x="1616617" y="1733511"/>
                </a:lnTo>
                <a:lnTo>
                  <a:pt x="1640553" y="1693952"/>
                </a:lnTo>
                <a:lnTo>
                  <a:pt x="1663010" y="1653072"/>
                </a:lnTo>
                <a:lnTo>
                  <a:pt x="1683942" y="1610926"/>
                </a:lnTo>
                <a:lnTo>
                  <a:pt x="1703301" y="1567572"/>
                </a:lnTo>
                <a:lnTo>
                  <a:pt x="1721040" y="1523066"/>
                </a:lnTo>
                <a:lnTo>
                  <a:pt x="1737112" y="1477465"/>
                </a:lnTo>
                <a:lnTo>
                  <a:pt x="1751469" y="1430824"/>
                </a:lnTo>
                <a:lnTo>
                  <a:pt x="1764065" y="1383202"/>
                </a:lnTo>
                <a:lnTo>
                  <a:pt x="1774853" y="1334654"/>
                </a:lnTo>
                <a:lnTo>
                  <a:pt x="1783785" y="1285236"/>
                </a:lnTo>
                <a:lnTo>
                  <a:pt x="1790814" y="1235007"/>
                </a:lnTo>
                <a:lnTo>
                  <a:pt x="1795893" y="1184021"/>
                </a:lnTo>
                <a:lnTo>
                  <a:pt x="1798975" y="1132336"/>
                </a:lnTo>
                <a:lnTo>
                  <a:pt x="1800013" y="1080008"/>
                </a:lnTo>
                <a:close/>
              </a:path>
            </a:pathLst>
          </a:custGeom>
          <a:ln w="126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70137" y="2815630"/>
            <a:ext cx="1428278" cy="713484"/>
          </a:xfrm>
          <a:custGeom>
            <a:avLst/>
            <a:gdLst/>
            <a:ahLst/>
            <a:cxnLst/>
            <a:rect l="l" t="t" r="r" b="b"/>
            <a:pathLst>
              <a:path w="720090" h="360044">
                <a:moveTo>
                  <a:pt x="720005" y="0"/>
                </a:moveTo>
                <a:lnTo>
                  <a:pt x="0" y="0"/>
                </a:lnTo>
                <a:lnTo>
                  <a:pt x="0" y="360002"/>
                </a:lnTo>
                <a:lnTo>
                  <a:pt x="720005" y="360002"/>
                </a:lnTo>
                <a:lnTo>
                  <a:pt x="720005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55276" y="2815630"/>
            <a:ext cx="1071838" cy="1070855"/>
          </a:xfrm>
          <a:custGeom>
            <a:avLst/>
            <a:gdLst/>
            <a:ahLst/>
            <a:cxnLst/>
            <a:rect l="l" t="t" r="r" b="b"/>
            <a:pathLst>
              <a:path w="540385" h="540385">
                <a:moveTo>
                  <a:pt x="540004" y="0"/>
                </a:moveTo>
                <a:lnTo>
                  <a:pt x="0" y="0"/>
                </a:lnTo>
                <a:lnTo>
                  <a:pt x="0" y="540004"/>
                </a:lnTo>
                <a:lnTo>
                  <a:pt x="540004" y="540004"/>
                </a:lnTo>
                <a:lnTo>
                  <a:pt x="540004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27326" y="3743050"/>
            <a:ext cx="1714185" cy="856933"/>
          </a:xfrm>
          <a:custGeom>
            <a:avLst/>
            <a:gdLst/>
            <a:ahLst/>
            <a:cxnLst/>
            <a:rect l="l" t="t" r="r" b="b"/>
            <a:pathLst>
              <a:path w="864235" h="432435">
                <a:moveTo>
                  <a:pt x="864006" y="0"/>
                </a:moveTo>
                <a:lnTo>
                  <a:pt x="0" y="0"/>
                </a:lnTo>
                <a:lnTo>
                  <a:pt x="0" y="432003"/>
                </a:lnTo>
                <a:lnTo>
                  <a:pt x="864006" y="432003"/>
                </a:lnTo>
                <a:lnTo>
                  <a:pt x="864006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55276" y="2815630"/>
            <a:ext cx="1071838" cy="1070855"/>
          </a:xfrm>
          <a:custGeom>
            <a:avLst/>
            <a:gdLst/>
            <a:ahLst/>
            <a:cxnLst/>
            <a:rect l="l" t="t" r="r" b="b"/>
            <a:pathLst>
              <a:path w="540385" h="540385">
                <a:moveTo>
                  <a:pt x="0" y="540004"/>
                </a:moveTo>
                <a:lnTo>
                  <a:pt x="0" y="0"/>
                </a:lnTo>
                <a:lnTo>
                  <a:pt x="540004" y="0"/>
                </a:lnTo>
                <a:lnTo>
                  <a:pt x="540004" y="540004"/>
                </a:lnTo>
                <a:lnTo>
                  <a:pt x="0" y="540004"/>
                </a:lnTo>
                <a:close/>
              </a:path>
            </a:pathLst>
          </a:custGeom>
          <a:ln w="12652">
            <a:solidFill>
              <a:srgbClr val="BF7F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70137" y="2815630"/>
            <a:ext cx="1428278" cy="674544"/>
          </a:xfrm>
          <a:prstGeom prst="rect">
            <a:avLst/>
          </a:prstGeom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subroutine</a:t>
            </a:r>
            <a:endParaRPr dirty="0">
              <a:latin typeface="Arial"/>
              <a:cs typeface="Arial"/>
            </a:endParaRPr>
          </a:p>
          <a:p>
            <a:pPr algn="ctr">
              <a:spcBef>
                <a:spcPts val="1071"/>
              </a:spcBef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2</a:t>
            </a:r>
            <a:endParaRPr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27805" y="2735337"/>
            <a:ext cx="526473" cy="301153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/>
          <a:p>
            <a:pPr marL="25179">
              <a:spcBef>
                <a:spcPts val="188"/>
              </a:spcBef>
            </a:pPr>
            <a:r>
              <a:rPr spc="-178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pc="-20" dirty="0">
                <a:solidFill>
                  <a:srgbClr val="0000FF"/>
                </a:solidFill>
                <a:latin typeface="Arial"/>
                <a:cs typeface="Arial"/>
              </a:rPr>
              <a:t>rr</a:t>
            </a:r>
            <a:r>
              <a:rPr spc="-89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111327" y="3553741"/>
            <a:ext cx="759481" cy="301153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/>
          <a:p>
            <a:pPr marL="25179">
              <a:spcBef>
                <a:spcPts val="188"/>
              </a:spcBef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3</a:t>
            </a:r>
            <a:endParaRPr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27326" y="3743050"/>
            <a:ext cx="1714185" cy="856933"/>
          </a:xfrm>
          <a:prstGeom prst="rect">
            <a:avLst/>
          </a:prstGeom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22"/>
              </a:lnSpc>
            </a:pPr>
            <a:r>
              <a:rPr spc="-50" dirty="0">
                <a:solidFill>
                  <a:srgbClr val="0000FF"/>
                </a:solidFill>
                <a:latin typeface="Arial"/>
                <a:cs typeface="Arial"/>
              </a:rPr>
              <a:t>main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program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0</a:t>
            </a:r>
            <a:endParaRPr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98086" y="4099749"/>
            <a:ext cx="739329" cy="1213048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spc="-40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99"/>
              </a:spcBef>
            </a:pPr>
            <a:endParaRPr sz="25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4</a:t>
            </a:r>
            <a:endParaRPr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27163" y="4741808"/>
            <a:ext cx="1428278" cy="748923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6212" indent="103232">
              <a:lnSpc>
                <a:spcPts val="2020"/>
              </a:lnSpc>
            </a:pP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stack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346212"/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1</a:t>
            </a:r>
            <a:endParaRPr dirty="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205369" y="6366922"/>
            <a:ext cx="20781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>
              <a:lnSpc>
                <a:spcPts val="2359"/>
              </a:lnSpc>
            </a:pPr>
            <a:r>
              <a:rPr sz="2000" u="heavy" spc="-10" dirty="0">
                <a:solidFill>
                  <a:srgbClr val="0000FF"/>
                </a:solidFill>
                <a:latin typeface="Times New Roman"/>
                <a:cs typeface="Times New Roman"/>
                <a:hlinkClick r:id="" action="ppaction://noaction"/>
              </a:rPr>
              <a:t> </a:t>
            </a:r>
            <a:r>
              <a:rPr sz="2000" u="heavy" spc="-248" dirty="0">
                <a:solidFill>
                  <a:srgbClr val="0000FF"/>
                </a:solidFill>
                <a:latin typeface="Times New Roman"/>
                <a:cs typeface="Times New Roman"/>
                <a:hlinkClick r:id="" action="ppaction://noaction"/>
              </a:rPr>
              <a:t> 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Ví dụ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946558" y="1790475"/>
            <a:ext cx="14494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 gian</a:t>
            </a:r>
            <a:endParaRPr lang="en-US" altLang="ja-JP" dirty="0">
              <a:solidFill>
                <a:srgbClr val="3C33F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</a:t>
            </a:r>
            <a:r>
              <a:rPr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ịa</a:t>
            </a:r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chỉ  logic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77000" y="6366922"/>
            <a:ext cx="1064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nhớ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96000" y="1648032"/>
            <a:ext cx="1577000" cy="8665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3C3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HĐH</a:t>
            </a:r>
            <a:endParaRPr kumimoji="1" lang="ja-JP" altLang="en-US" sz="24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99982" y="2514600"/>
            <a:ext cx="1577000" cy="3810000"/>
          </a:xfrm>
          <a:prstGeom prst="rect">
            <a:avLst/>
          </a:prstGeom>
          <a:solidFill>
            <a:schemeClr val="bg1"/>
          </a:solidFill>
          <a:ln>
            <a:solidFill>
              <a:srgbClr val="3C3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Rectangle 41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2.3 Chiến lược phân đoạn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030781"/>
      </p:ext>
    </p:extLst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80838" y="6534929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04506" y="6522346"/>
            <a:ext cx="404301" cy="75501"/>
          </a:xfrm>
          <a:custGeom>
            <a:avLst/>
            <a:gdLst/>
            <a:ahLst/>
            <a:cxnLst/>
            <a:rect l="l" t="t" r="r" b="b"/>
            <a:pathLst>
              <a:path w="203835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835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55648" y="6509762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80838" y="6560098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55648" y="6585265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80838" y="6610432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93103" y="6509762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18293" y="6534929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18293" y="6560098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41961" y="6522346"/>
            <a:ext cx="404301" cy="75501"/>
          </a:xfrm>
          <a:custGeom>
            <a:avLst/>
            <a:gdLst/>
            <a:ahLst/>
            <a:cxnLst/>
            <a:rect l="l" t="t" r="r" b="b"/>
            <a:pathLst>
              <a:path w="203835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835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93103" y="6585265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18293" y="6610432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30558" y="6509762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55748" y="6534929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55748" y="6560098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28495" y="6570163"/>
            <a:ext cx="40304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4815" y="6517661"/>
            <a:ext cx="60456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16897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86669" y="6544996"/>
            <a:ext cx="60456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19182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9716" y="6544996"/>
            <a:ext cx="60456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3109" y="1745530"/>
            <a:ext cx="3570694" cy="4280902"/>
          </a:xfrm>
          <a:custGeom>
            <a:avLst/>
            <a:gdLst/>
            <a:ahLst/>
            <a:cxnLst/>
            <a:rect l="l" t="t" r="r" b="b"/>
            <a:pathLst>
              <a:path w="1800225" h="2160270">
                <a:moveTo>
                  <a:pt x="900006" y="0"/>
                </a:moveTo>
                <a:lnTo>
                  <a:pt x="856400" y="1245"/>
                </a:lnTo>
                <a:lnTo>
                  <a:pt x="813329" y="4943"/>
                </a:lnTo>
                <a:lnTo>
                  <a:pt x="770841" y="11038"/>
                </a:lnTo>
                <a:lnTo>
                  <a:pt x="728982" y="19473"/>
                </a:lnTo>
                <a:lnTo>
                  <a:pt x="687801" y="30192"/>
                </a:lnTo>
                <a:lnTo>
                  <a:pt x="647345" y="43137"/>
                </a:lnTo>
                <a:lnTo>
                  <a:pt x="607659" y="58252"/>
                </a:lnTo>
                <a:lnTo>
                  <a:pt x="568792" y="75481"/>
                </a:lnTo>
                <a:lnTo>
                  <a:pt x="530791" y="94768"/>
                </a:lnTo>
                <a:lnTo>
                  <a:pt x="493703" y="116054"/>
                </a:lnTo>
                <a:lnTo>
                  <a:pt x="457574" y="139285"/>
                </a:lnTo>
                <a:lnTo>
                  <a:pt x="422453" y="164403"/>
                </a:lnTo>
                <a:lnTo>
                  <a:pt x="388386" y="191352"/>
                </a:lnTo>
                <a:lnTo>
                  <a:pt x="355420" y="220075"/>
                </a:lnTo>
                <a:lnTo>
                  <a:pt x="323603" y="250515"/>
                </a:lnTo>
                <a:lnTo>
                  <a:pt x="292982" y="282617"/>
                </a:lnTo>
                <a:lnTo>
                  <a:pt x="263603" y="316324"/>
                </a:lnTo>
                <a:lnTo>
                  <a:pt x="235514" y="351578"/>
                </a:lnTo>
                <a:lnTo>
                  <a:pt x="208763" y="388324"/>
                </a:lnTo>
                <a:lnTo>
                  <a:pt x="183396" y="426504"/>
                </a:lnTo>
                <a:lnTo>
                  <a:pt x="159460" y="466063"/>
                </a:lnTo>
                <a:lnTo>
                  <a:pt x="137002" y="506944"/>
                </a:lnTo>
                <a:lnTo>
                  <a:pt x="116071" y="549089"/>
                </a:lnTo>
                <a:lnTo>
                  <a:pt x="96712" y="592443"/>
                </a:lnTo>
                <a:lnTo>
                  <a:pt x="78973" y="636949"/>
                </a:lnTo>
                <a:lnTo>
                  <a:pt x="62901" y="682551"/>
                </a:lnTo>
                <a:lnTo>
                  <a:pt x="48543" y="729191"/>
                </a:lnTo>
                <a:lnTo>
                  <a:pt x="35947" y="776813"/>
                </a:lnTo>
                <a:lnTo>
                  <a:pt x="25160" y="825362"/>
                </a:lnTo>
                <a:lnTo>
                  <a:pt x="16228" y="874779"/>
                </a:lnTo>
                <a:lnTo>
                  <a:pt x="9199" y="925009"/>
                </a:lnTo>
                <a:lnTo>
                  <a:pt x="4119" y="975994"/>
                </a:lnTo>
                <a:lnTo>
                  <a:pt x="1037" y="1027680"/>
                </a:lnTo>
                <a:lnTo>
                  <a:pt x="0" y="1080008"/>
                </a:lnTo>
                <a:lnTo>
                  <a:pt x="1037" y="1132336"/>
                </a:lnTo>
                <a:lnTo>
                  <a:pt x="4119" y="1184021"/>
                </a:lnTo>
                <a:lnTo>
                  <a:pt x="9199" y="1235007"/>
                </a:lnTo>
                <a:lnTo>
                  <a:pt x="16228" y="1285236"/>
                </a:lnTo>
                <a:lnTo>
                  <a:pt x="25160" y="1334654"/>
                </a:lnTo>
                <a:lnTo>
                  <a:pt x="35947" y="1383202"/>
                </a:lnTo>
                <a:lnTo>
                  <a:pt x="48543" y="1430824"/>
                </a:lnTo>
                <a:lnTo>
                  <a:pt x="62901" y="1477465"/>
                </a:lnTo>
                <a:lnTo>
                  <a:pt x="78973" y="1523066"/>
                </a:lnTo>
                <a:lnTo>
                  <a:pt x="96712" y="1567572"/>
                </a:lnTo>
                <a:lnTo>
                  <a:pt x="116071" y="1610926"/>
                </a:lnTo>
                <a:lnTo>
                  <a:pt x="137002" y="1653072"/>
                </a:lnTo>
                <a:lnTo>
                  <a:pt x="159460" y="1693952"/>
                </a:lnTo>
                <a:lnTo>
                  <a:pt x="183396" y="1733511"/>
                </a:lnTo>
                <a:lnTo>
                  <a:pt x="208763" y="1771692"/>
                </a:lnTo>
                <a:lnTo>
                  <a:pt x="235514" y="1808437"/>
                </a:lnTo>
                <a:lnTo>
                  <a:pt x="263603" y="1843692"/>
                </a:lnTo>
                <a:lnTo>
                  <a:pt x="292982" y="1877398"/>
                </a:lnTo>
                <a:lnTo>
                  <a:pt x="323603" y="1909500"/>
                </a:lnTo>
                <a:lnTo>
                  <a:pt x="355420" y="1939941"/>
                </a:lnTo>
                <a:lnTo>
                  <a:pt x="388386" y="1968664"/>
                </a:lnTo>
                <a:lnTo>
                  <a:pt x="422453" y="1995612"/>
                </a:lnTo>
                <a:lnTo>
                  <a:pt x="457574" y="2020730"/>
                </a:lnTo>
                <a:lnTo>
                  <a:pt x="493703" y="2043961"/>
                </a:lnTo>
                <a:lnTo>
                  <a:pt x="530791" y="2065248"/>
                </a:lnTo>
                <a:lnTo>
                  <a:pt x="568792" y="2084534"/>
                </a:lnTo>
                <a:lnTo>
                  <a:pt x="607659" y="2101763"/>
                </a:lnTo>
                <a:lnTo>
                  <a:pt x="647345" y="2116878"/>
                </a:lnTo>
                <a:lnTo>
                  <a:pt x="687801" y="2129824"/>
                </a:lnTo>
                <a:lnTo>
                  <a:pt x="728982" y="2140542"/>
                </a:lnTo>
                <a:lnTo>
                  <a:pt x="770841" y="2148977"/>
                </a:lnTo>
                <a:lnTo>
                  <a:pt x="813329" y="2155072"/>
                </a:lnTo>
                <a:lnTo>
                  <a:pt x="856400" y="2158770"/>
                </a:lnTo>
                <a:lnTo>
                  <a:pt x="900006" y="2160016"/>
                </a:lnTo>
                <a:lnTo>
                  <a:pt x="943613" y="2158770"/>
                </a:lnTo>
                <a:lnTo>
                  <a:pt x="986684" y="2155072"/>
                </a:lnTo>
                <a:lnTo>
                  <a:pt x="1029172" y="2148977"/>
                </a:lnTo>
                <a:lnTo>
                  <a:pt x="1071031" y="2140542"/>
                </a:lnTo>
                <a:lnTo>
                  <a:pt x="1112212" y="2129824"/>
                </a:lnTo>
                <a:lnTo>
                  <a:pt x="1152668" y="2116878"/>
                </a:lnTo>
                <a:lnTo>
                  <a:pt x="1192354" y="2101763"/>
                </a:lnTo>
                <a:lnTo>
                  <a:pt x="1231221" y="2084534"/>
                </a:lnTo>
                <a:lnTo>
                  <a:pt x="1269222" y="2065248"/>
                </a:lnTo>
                <a:lnTo>
                  <a:pt x="1306310" y="2043961"/>
                </a:lnTo>
                <a:lnTo>
                  <a:pt x="1342439" y="2020730"/>
                </a:lnTo>
                <a:lnTo>
                  <a:pt x="1377560" y="1995612"/>
                </a:lnTo>
                <a:lnTo>
                  <a:pt x="1411627" y="1968664"/>
                </a:lnTo>
                <a:lnTo>
                  <a:pt x="1444593" y="1939941"/>
                </a:lnTo>
                <a:lnTo>
                  <a:pt x="1476410" y="1909500"/>
                </a:lnTo>
                <a:lnTo>
                  <a:pt x="1507031" y="1877398"/>
                </a:lnTo>
                <a:lnTo>
                  <a:pt x="1536410" y="1843692"/>
                </a:lnTo>
                <a:lnTo>
                  <a:pt x="1564498" y="1808437"/>
                </a:lnTo>
                <a:lnTo>
                  <a:pt x="1591250" y="1771692"/>
                </a:lnTo>
                <a:lnTo>
                  <a:pt x="1616617" y="1733511"/>
                </a:lnTo>
                <a:lnTo>
                  <a:pt x="1640553" y="1693952"/>
                </a:lnTo>
                <a:lnTo>
                  <a:pt x="1663010" y="1653072"/>
                </a:lnTo>
                <a:lnTo>
                  <a:pt x="1683942" y="1610926"/>
                </a:lnTo>
                <a:lnTo>
                  <a:pt x="1703301" y="1567572"/>
                </a:lnTo>
                <a:lnTo>
                  <a:pt x="1721040" y="1523066"/>
                </a:lnTo>
                <a:lnTo>
                  <a:pt x="1737112" y="1477465"/>
                </a:lnTo>
                <a:lnTo>
                  <a:pt x="1751469" y="1430824"/>
                </a:lnTo>
                <a:lnTo>
                  <a:pt x="1764065" y="1383202"/>
                </a:lnTo>
                <a:lnTo>
                  <a:pt x="1774853" y="1334654"/>
                </a:lnTo>
                <a:lnTo>
                  <a:pt x="1783785" y="1285236"/>
                </a:lnTo>
                <a:lnTo>
                  <a:pt x="1790814" y="1235007"/>
                </a:lnTo>
                <a:lnTo>
                  <a:pt x="1795893" y="1184021"/>
                </a:lnTo>
                <a:lnTo>
                  <a:pt x="1798975" y="1132336"/>
                </a:lnTo>
                <a:lnTo>
                  <a:pt x="1800013" y="1080008"/>
                </a:lnTo>
                <a:lnTo>
                  <a:pt x="1798975" y="1027680"/>
                </a:lnTo>
                <a:lnTo>
                  <a:pt x="1795893" y="975994"/>
                </a:lnTo>
                <a:lnTo>
                  <a:pt x="1790814" y="925009"/>
                </a:lnTo>
                <a:lnTo>
                  <a:pt x="1783785" y="874779"/>
                </a:lnTo>
                <a:lnTo>
                  <a:pt x="1774853" y="825362"/>
                </a:lnTo>
                <a:lnTo>
                  <a:pt x="1764065" y="776813"/>
                </a:lnTo>
                <a:lnTo>
                  <a:pt x="1751469" y="729191"/>
                </a:lnTo>
                <a:lnTo>
                  <a:pt x="1737112" y="682551"/>
                </a:lnTo>
                <a:lnTo>
                  <a:pt x="1721040" y="636949"/>
                </a:lnTo>
                <a:lnTo>
                  <a:pt x="1703301" y="592443"/>
                </a:lnTo>
                <a:lnTo>
                  <a:pt x="1683942" y="549089"/>
                </a:lnTo>
                <a:lnTo>
                  <a:pt x="1663010" y="506944"/>
                </a:lnTo>
                <a:lnTo>
                  <a:pt x="1640553" y="466063"/>
                </a:lnTo>
                <a:lnTo>
                  <a:pt x="1616617" y="426504"/>
                </a:lnTo>
                <a:lnTo>
                  <a:pt x="1591250" y="388324"/>
                </a:lnTo>
                <a:lnTo>
                  <a:pt x="1564498" y="351578"/>
                </a:lnTo>
                <a:lnTo>
                  <a:pt x="1536410" y="316324"/>
                </a:lnTo>
                <a:lnTo>
                  <a:pt x="1507031" y="282617"/>
                </a:lnTo>
                <a:lnTo>
                  <a:pt x="1476410" y="250515"/>
                </a:lnTo>
                <a:lnTo>
                  <a:pt x="1444593" y="220075"/>
                </a:lnTo>
                <a:lnTo>
                  <a:pt x="1411627" y="191352"/>
                </a:lnTo>
                <a:lnTo>
                  <a:pt x="1377560" y="164403"/>
                </a:lnTo>
                <a:lnTo>
                  <a:pt x="1342439" y="139285"/>
                </a:lnTo>
                <a:lnTo>
                  <a:pt x="1306310" y="116054"/>
                </a:lnTo>
                <a:lnTo>
                  <a:pt x="1269222" y="94768"/>
                </a:lnTo>
                <a:lnTo>
                  <a:pt x="1231221" y="75481"/>
                </a:lnTo>
                <a:lnTo>
                  <a:pt x="1192354" y="58252"/>
                </a:lnTo>
                <a:lnTo>
                  <a:pt x="1152668" y="43137"/>
                </a:lnTo>
                <a:lnTo>
                  <a:pt x="1112212" y="30192"/>
                </a:lnTo>
                <a:lnTo>
                  <a:pt x="1071031" y="19473"/>
                </a:lnTo>
                <a:lnTo>
                  <a:pt x="1029172" y="11038"/>
                </a:lnTo>
                <a:lnTo>
                  <a:pt x="986684" y="4943"/>
                </a:lnTo>
                <a:lnTo>
                  <a:pt x="943613" y="1245"/>
                </a:lnTo>
                <a:lnTo>
                  <a:pt x="900006" y="0"/>
                </a:lnTo>
                <a:close/>
              </a:path>
            </a:pathLst>
          </a:custGeom>
          <a:solidFill>
            <a:srgbClr val="EFF9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3109" y="1745530"/>
            <a:ext cx="3570694" cy="4280902"/>
          </a:xfrm>
          <a:custGeom>
            <a:avLst/>
            <a:gdLst/>
            <a:ahLst/>
            <a:cxnLst/>
            <a:rect l="l" t="t" r="r" b="b"/>
            <a:pathLst>
              <a:path w="1800225" h="2160270">
                <a:moveTo>
                  <a:pt x="1800013" y="1080008"/>
                </a:moveTo>
                <a:lnTo>
                  <a:pt x="1798975" y="1027680"/>
                </a:lnTo>
                <a:lnTo>
                  <a:pt x="1795893" y="975994"/>
                </a:lnTo>
                <a:lnTo>
                  <a:pt x="1790814" y="925009"/>
                </a:lnTo>
                <a:lnTo>
                  <a:pt x="1783785" y="874779"/>
                </a:lnTo>
                <a:lnTo>
                  <a:pt x="1774853" y="825362"/>
                </a:lnTo>
                <a:lnTo>
                  <a:pt x="1764065" y="776813"/>
                </a:lnTo>
                <a:lnTo>
                  <a:pt x="1751469" y="729191"/>
                </a:lnTo>
                <a:lnTo>
                  <a:pt x="1737112" y="682551"/>
                </a:lnTo>
                <a:lnTo>
                  <a:pt x="1721040" y="636949"/>
                </a:lnTo>
                <a:lnTo>
                  <a:pt x="1703301" y="592443"/>
                </a:lnTo>
                <a:lnTo>
                  <a:pt x="1683942" y="549089"/>
                </a:lnTo>
                <a:lnTo>
                  <a:pt x="1663010" y="506944"/>
                </a:lnTo>
                <a:lnTo>
                  <a:pt x="1640553" y="466063"/>
                </a:lnTo>
                <a:lnTo>
                  <a:pt x="1616617" y="426504"/>
                </a:lnTo>
                <a:lnTo>
                  <a:pt x="1591250" y="388324"/>
                </a:lnTo>
                <a:lnTo>
                  <a:pt x="1564498" y="351578"/>
                </a:lnTo>
                <a:lnTo>
                  <a:pt x="1536410" y="316324"/>
                </a:lnTo>
                <a:lnTo>
                  <a:pt x="1507031" y="282617"/>
                </a:lnTo>
                <a:lnTo>
                  <a:pt x="1476410" y="250515"/>
                </a:lnTo>
                <a:lnTo>
                  <a:pt x="1444593" y="220075"/>
                </a:lnTo>
                <a:lnTo>
                  <a:pt x="1411627" y="191352"/>
                </a:lnTo>
                <a:lnTo>
                  <a:pt x="1377560" y="164403"/>
                </a:lnTo>
                <a:lnTo>
                  <a:pt x="1342439" y="139285"/>
                </a:lnTo>
                <a:lnTo>
                  <a:pt x="1306310" y="116054"/>
                </a:lnTo>
                <a:lnTo>
                  <a:pt x="1269222" y="94768"/>
                </a:lnTo>
                <a:lnTo>
                  <a:pt x="1231221" y="75481"/>
                </a:lnTo>
                <a:lnTo>
                  <a:pt x="1192354" y="58252"/>
                </a:lnTo>
                <a:lnTo>
                  <a:pt x="1152668" y="43137"/>
                </a:lnTo>
                <a:lnTo>
                  <a:pt x="1112212" y="30192"/>
                </a:lnTo>
                <a:lnTo>
                  <a:pt x="1071031" y="19473"/>
                </a:lnTo>
                <a:lnTo>
                  <a:pt x="1029172" y="11038"/>
                </a:lnTo>
                <a:lnTo>
                  <a:pt x="986684" y="4943"/>
                </a:lnTo>
                <a:lnTo>
                  <a:pt x="943613" y="1245"/>
                </a:lnTo>
                <a:lnTo>
                  <a:pt x="900006" y="0"/>
                </a:lnTo>
                <a:lnTo>
                  <a:pt x="856400" y="1245"/>
                </a:lnTo>
                <a:lnTo>
                  <a:pt x="813329" y="4943"/>
                </a:lnTo>
                <a:lnTo>
                  <a:pt x="770841" y="11038"/>
                </a:lnTo>
                <a:lnTo>
                  <a:pt x="728982" y="19473"/>
                </a:lnTo>
                <a:lnTo>
                  <a:pt x="687801" y="30192"/>
                </a:lnTo>
                <a:lnTo>
                  <a:pt x="647345" y="43137"/>
                </a:lnTo>
                <a:lnTo>
                  <a:pt x="607659" y="58252"/>
                </a:lnTo>
                <a:lnTo>
                  <a:pt x="568792" y="75481"/>
                </a:lnTo>
                <a:lnTo>
                  <a:pt x="530791" y="94768"/>
                </a:lnTo>
                <a:lnTo>
                  <a:pt x="493703" y="116054"/>
                </a:lnTo>
                <a:lnTo>
                  <a:pt x="457574" y="139285"/>
                </a:lnTo>
                <a:lnTo>
                  <a:pt x="422453" y="164403"/>
                </a:lnTo>
                <a:lnTo>
                  <a:pt x="388386" y="191352"/>
                </a:lnTo>
                <a:lnTo>
                  <a:pt x="355420" y="220075"/>
                </a:lnTo>
                <a:lnTo>
                  <a:pt x="323603" y="250515"/>
                </a:lnTo>
                <a:lnTo>
                  <a:pt x="292982" y="282617"/>
                </a:lnTo>
                <a:lnTo>
                  <a:pt x="263603" y="316324"/>
                </a:lnTo>
                <a:lnTo>
                  <a:pt x="235514" y="351578"/>
                </a:lnTo>
                <a:lnTo>
                  <a:pt x="208763" y="388324"/>
                </a:lnTo>
                <a:lnTo>
                  <a:pt x="183396" y="426504"/>
                </a:lnTo>
                <a:lnTo>
                  <a:pt x="159460" y="466063"/>
                </a:lnTo>
                <a:lnTo>
                  <a:pt x="137002" y="506944"/>
                </a:lnTo>
                <a:lnTo>
                  <a:pt x="116071" y="549089"/>
                </a:lnTo>
                <a:lnTo>
                  <a:pt x="96712" y="592443"/>
                </a:lnTo>
                <a:lnTo>
                  <a:pt x="78973" y="636949"/>
                </a:lnTo>
                <a:lnTo>
                  <a:pt x="62901" y="682551"/>
                </a:lnTo>
                <a:lnTo>
                  <a:pt x="48543" y="729191"/>
                </a:lnTo>
                <a:lnTo>
                  <a:pt x="35947" y="776813"/>
                </a:lnTo>
                <a:lnTo>
                  <a:pt x="25160" y="825362"/>
                </a:lnTo>
                <a:lnTo>
                  <a:pt x="16228" y="874779"/>
                </a:lnTo>
                <a:lnTo>
                  <a:pt x="9199" y="925009"/>
                </a:lnTo>
                <a:lnTo>
                  <a:pt x="4119" y="975994"/>
                </a:lnTo>
                <a:lnTo>
                  <a:pt x="1037" y="1027680"/>
                </a:lnTo>
                <a:lnTo>
                  <a:pt x="0" y="1080008"/>
                </a:lnTo>
                <a:lnTo>
                  <a:pt x="1037" y="1132336"/>
                </a:lnTo>
                <a:lnTo>
                  <a:pt x="4119" y="1184021"/>
                </a:lnTo>
                <a:lnTo>
                  <a:pt x="9199" y="1235007"/>
                </a:lnTo>
                <a:lnTo>
                  <a:pt x="16228" y="1285236"/>
                </a:lnTo>
                <a:lnTo>
                  <a:pt x="25160" y="1334654"/>
                </a:lnTo>
                <a:lnTo>
                  <a:pt x="35947" y="1383202"/>
                </a:lnTo>
                <a:lnTo>
                  <a:pt x="48543" y="1430824"/>
                </a:lnTo>
                <a:lnTo>
                  <a:pt x="62901" y="1477465"/>
                </a:lnTo>
                <a:lnTo>
                  <a:pt x="78973" y="1523066"/>
                </a:lnTo>
                <a:lnTo>
                  <a:pt x="96712" y="1567572"/>
                </a:lnTo>
                <a:lnTo>
                  <a:pt x="116071" y="1610926"/>
                </a:lnTo>
                <a:lnTo>
                  <a:pt x="137002" y="1653072"/>
                </a:lnTo>
                <a:lnTo>
                  <a:pt x="159460" y="1693952"/>
                </a:lnTo>
                <a:lnTo>
                  <a:pt x="183396" y="1733511"/>
                </a:lnTo>
                <a:lnTo>
                  <a:pt x="208763" y="1771692"/>
                </a:lnTo>
                <a:lnTo>
                  <a:pt x="235514" y="1808437"/>
                </a:lnTo>
                <a:lnTo>
                  <a:pt x="263603" y="1843692"/>
                </a:lnTo>
                <a:lnTo>
                  <a:pt x="292982" y="1877398"/>
                </a:lnTo>
                <a:lnTo>
                  <a:pt x="323603" y="1909500"/>
                </a:lnTo>
                <a:lnTo>
                  <a:pt x="355420" y="1939941"/>
                </a:lnTo>
                <a:lnTo>
                  <a:pt x="388386" y="1968664"/>
                </a:lnTo>
                <a:lnTo>
                  <a:pt x="422453" y="1995612"/>
                </a:lnTo>
                <a:lnTo>
                  <a:pt x="457574" y="2020730"/>
                </a:lnTo>
                <a:lnTo>
                  <a:pt x="493703" y="2043961"/>
                </a:lnTo>
                <a:lnTo>
                  <a:pt x="530791" y="2065248"/>
                </a:lnTo>
                <a:lnTo>
                  <a:pt x="568792" y="2084534"/>
                </a:lnTo>
                <a:lnTo>
                  <a:pt x="607659" y="2101763"/>
                </a:lnTo>
                <a:lnTo>
                  <a:pt x="647345" y="2116878"/>
                </a:lnTo>
                <a:lnTo>
                  <a:pt x="687801" y="2129824"/>
                </a:lnTo>
                <a:lnTo>
                  <a:pt x="728982" y="2140542"/>
                </a:lnTo>
                <a:lnTo>
                  <a:pt x="770841" y="2148977"/>
                </a:lnTo>
                <a:lnTo>
                  <a:pt x="813329" y="2155072"/>
                </a:lnTo>
                <a:lnTo>
                  <a:pt x="856400" y="2158770"/>
                </a:lnTo>
                <a:lnTo>
                  <a:pt x="900006" y="2160016"/>
                </a:lnTo>
                <a:lnTo>
                  <a:pt x="943613" y="2158770"/>
                </a:lnTo>
                <a:lnTo>
                  <a:pt x="986684" y="2155072"/>
                </a:lnTo>
                <a:lnTo>
                  <a:pt x="1029172" y="2148977"/>
                </a:lnTo>
                <a:lnTo>
                  <a:pt x="1071031" y="2140542"/>
                </a:lnTo>
                <a:lnTo>
                  <a:pt x="1112212" y="2129824"/>
                </a:lnTo>
                <a:lnTo>
                  <a:pt x="1152668" y="2116878"/>
                </a:lnTo>
                <a:lnTo>
                  <a:pt x="1192354" y="2101763"/>
                </a:lnTo>
                <a:lnTo>
                  <a:pt x="1231221" y="2084534"/>
                </a:lnTo>
                <a:lnTo>
                  <a:pt x="1269222" y="2065248"/>
                </a:lnTo>
                <a:lnTo>
                  <a:pt x="1306310" y="2043961"/>
                </a:lnTo>
                <a:lnTo>
                  <a:pt x="1342439" y="2020730"/>
                </a:lnTo>
                <a:lnTo>
                  <a:pt x="1377560" y="1995612"/>
                </a:lnTo>
                <a:lnTo>
                  <a:pt x="1411627" y="1968664"/>
                </a:lnTo>
                <a:lnTo>
                  <a:pt x="1444593" y="1939941"/>
                </a:lnTo>
                <a:lnTo>
                  <a:pt x="1476410" y="1909500"/>
                </a:lnTo>
                <a:lnTo>
                  <a:pt x="1507031" y="1877398"/>
                </a:lnTo>
                <a:lnTo>
                  <a:pt x="1536410" y="1843692"/>
                </a:lnTo>
                <a:lnTo>
                  <a:pt x="1564498" y="1808437"/>
                </a:lnTo>
                <a:lnTo>
                  <a:pt x="1591250" y="1771692"/>
                </a:lnTo>
                <a:lnTo>
                  <a:pt x="1616617" y="1733511"/>
                </a:lnTo>
                <a:lnTo>
                  <a:pt x="1640553" y="1693952"/>
                </a:lnTo>
                <a:lnTo>
                  <a:pt x="1663010" y="1653072"/>
                </a:lnTo>
                <a:lnTo>
                  <a:pt x="1683942" y="1610926"/>
                </a:lnTo>
                <a:lnTo>
                  <a:pt x="1703301" y="1567572"/>
                </a:lnTo>
                <a:lnTo>
                  <a:pt x="1721040" y="1523066"/>
                </a:lnTo>
                <a:lnTo>
                  <a:pt x="1737112" y="1477465"/>
                </a:lnTo>
                <a:lnTo>
                  <a:pt x="1751469" y="1430824"/>
                </a:lnTo>
                <a:lnTo>
                  <a:pt x="1764065" y="1383202"/>
                </a:lnTo>
                <a:lnTo>
                  <a:pt x="1774853" y="1334654"/>
                </a:lnTo>
                <a:lnTo>
                  <a:pt x="1783785" y="1285236"/>
                </a:lnTo>
                <a:lnTo>
                  <a:pt x="1790814" y="1235007"/>
                </a:lnTo>
                <a:lnTo>
                  <a:pt x="1795893" y="1184021"/>
                </a:lnTo>
                <a:lnTo>
                  <a:pt x="1798975" y="1132336"/>
                </a:lnTo>
                <a:lnTo>
                  <a:pt x="1800013" y="1080008"/>
                </a:lnTo>
                <a:close/>
              </a:path>
            </a:pathLst>
          </a:custGeom>
          <a:ln w="126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70137" y="2815630"/>
            <a:ext cx="1428278" cy="713484"/>
          </a:xfrm>
          <a:custGeom>
            <a:avLst/>
            <a:gdLst/>
            <a:ahLst/>
            <a:cxnLst/>
            <a:rect l="l" t="t" r="r" b="b"/>
            <a:pathLst>
              <a:path w="720090" h="360044">
                <a:moveTo>
                  <a:pt x="720005" y="0"/>
                </a:moveTo>
                <a:lnTo>
                  <a:pt x="0" y="0"/>
                </a:lnTo>
                <a:lnTo>
                  <a:pt x="0" y="360002"/>
                </a:lnTo>
                <a:lnTo>
                  <a:pt x="720005" y="360002"/>
                </a:lnTo>
                <a:lnTo>
                  <a:pt x="720005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55276" y="2815630"/>
            <a:ext cx="1071838" cy="1070855"/>
          </a:xfrm>
          <a:custGeom>
            <a:avLst/>
            <a:gdLst/>
            <a:ahLst/>
            <a:cxnLst/>
            <a:rect l="l" t="t" r="r" b="b"/>
            <a:pathLst>
              <a:path w="540385" h="540385">
                <a:moveTo>
                  <a:pt x="540004" y="0"/>
                </a:moveTo>
                <a:lnTo>
                  <a:pt x="0" y="0"/>
                </a:lnTo>
                <a:lnTo>
                  <a:pt x="0" y="540004"/>
                </a:lnTo>
                <a:lnTo>
                  <a:pt x="540004" y="540004"/>
                </a:lnTo>
                <a:lnTo>
                  <a:pt x="540004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27326" y="3743050"/>
            <a:ext cx="1714185" cy="856933"/>
          </a:xfrm>
          <a:custGeom>
            <a:avLst/>
            <a:gdLst/>
            <a:ahLst/>
            <a:cxnLst/>
            <a:rect l="l" t="t" r="r" b="b"/>
            <a:pathLst>
              <a:path w="864235" h="432435">
                <a:moveTo>
                  <a:pt x="864006" y="0"/>
                </a:moveTo>
                <a:lnTo>
                  <a:pt x="0" y="0"/>
                </a:lnTo>
                <a:lnTo>
                  <a:pt x="0" y="432003"/>
                </a:lnTo>
                <a:lnTo>
                  <a:pt x="864006" y="432003"/>
                </a:lnTo>
                <a:lnTo>
                  <a:pt x="864006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55276" y="2815630"/>
            <a:ext cx="1071838" cy="1070855"/>
          </a:xfrm>
          <a:custGeom>
            <a:avLst/>
            <a:gdLst/>
            <a:ahLst/>
            <a:cxnLst/>
            <a:rect l="l" t="t" r="r" b="b"/>
            <a:pathLst>
              <a:path w="540385" h="540385">
                <a:moveTo>
                  <a:pt x="0" y="540004"/>
                </a:moveTo>
                <a:lnTo>
                  <a:pt x="0" y="0"/>
                </a:lnTo>
                <a:lnTo>
                  <a:pt x="540004" y="0"/>
                </a:lnTo>
                <a:lnTo>
                  <a:pt x="540004" y="540004"/>
                </a:lnTo>
                <a:lnTo>
                  <a:pt x="0" y="540004"/>
                </a:lnTo>
                <a:close/>
              </a:path>
            </a:pathLst>
          </a:custGeom>
          <a:ln w="12652">
            <a:solidFill>
              <a:srgbClr val="BF7F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70137" y="2833918"/>
            <a:ext cx="1428278" cy="674544"/>
          </a:xfrm>
          <a:prstGeom prst="rect">
            <a:avLst/>
          </a:prstGeom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subroutine</a:t>
            </a:r>
            <a:endParaRPr dirty="0">
              <a:latin typeface="Arial"/>
              <a:cs typeface="Arial"/>
            </a:endParaRPr>
          </a:p>
          <a:p>
            <a:pPr algn="ctr">
              <a:spcBef>
                <a:spcPts val="1071"/>
              </a:spcBef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2</a:t>
            </a:r>
            <a:endParaRPr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27805" y="2735337"/>
            <a:ext cx="526473" cy="301153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/>
          <a:p>
            <a:pPr marL="25179">
              <a:spcBef>
                <a:spcPts val="188"/>
              </a:spcBef>
            </a:pPr>
            <a:r>
              <a:rPr spc="-178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pc="-20" dirty="0">
                <a:solidFill>
                  <a:srgbClr val="0000FF"/>
                </a:solidFill>
                <a:latin typeface="Arial"/>
                <a:cs typeface="Arial"/>
              </a:rPr>
              <a:t>rr</a:t>
            </a:r>
            <a:r>
              <a:rPr spc="-89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111327" y="3553741"/>
            <a:ext cx="759481" cy="301153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/>
          <a:p>
            <a:pPr marL="25179">
              <a:spcBef>
                <a:spcPts val="188"/>
              </a:spcBef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3</a:t>
            </a:r>
            <a:endParaRPr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27326" y="3743050"/>
            <a:ext cx="1714185" cy="856933"/>
          </a:xfrm>
          <a:prstGeom prst="rect">
            <a:avLst/>
          </a:prstGeom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22"/>
              </a:lnSpc>
            </a:pPr>
            <a:r>
              <a:rPr spc="-50" dirty="0">
                <a:solidFill>
                  <a:srgbClr val="0000FF"/>
                </a:solidFill>
                <a:latin typeface="Arial"/>
                <a:cs typeface="Arial"/>
              </a:rPr>
              <a:t>main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program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0</a:t>
            </a:r>
            <a:endParaRPr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98086" y="4099749"/>
            <a:ext cx="739329" cy="1213048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spc="-40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99"/>
              </a:spcBef>
            </a:pPr>
            <a:endParaRPr sz="25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4</a:t>
            </a:r>
            <a:endParaRPr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27163" y="4741808"/>
            <a:ext cx="1428278" cy="748923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6212" indent="103232">
              <a:lnSpc>
                <a:spcPts val="2020"/>
              </a:lnSpc>
            </a:pP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stack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346212"/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1</a:t>
            </a:r>
            <a:endParaRPr dirty="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598246" y="2274695"/>
            <a:ext cx="3486992" cy="1468356"/>
          </a:xfrm>
          <a:custGeom>
            <a:avLst/>
            <a:gdLst>
              <a:gd name="connsiteX0" fmla="*/ 0 w 1758025"/>
              <a:gd name="connsiteY0" fmla="*/ 740975 h 740975"/>
              <a:gd name="connsiteX1" fmla="*/ 67969 w 1758025"/>
              <a:gd name="connsiteY1" fmla="*/ 265028 h 740975"/>
              <a:gd name="connsiteX2" fmla="*/ 312529 w 1758025"/>
              <a:gd name="connsiteY2" fmla="*/ 72923 h 740975"/>
              <a:gd name="connsiteX3" fmla="*/ 782167 w 1758025"/>
              <a:gd name="connsiteY3" fmla="*/ 0 h 740975"/>
              <a:gd name="connsiteX4" fmla="*/ 1758025 w 1758025"/>
              <a:gd name="connsiteY4" fmla="*/ 88597 h 740975"/>
              <a:gd name="connsiteX0" fmla="*/ 0 w 1758025"/>
              <a:gd name="connsiteY0" fmla="*/ 740975 h 740975"/>
              <a:gd name="connsiteX1" fmla="*/ 111054 w 1758025"/>
              <a:gd name="connsiteY1" fmla="*/ 282278 h 740975"/>
              <a:gd name="connsiteX2" fmla="*/ 312529 w 1758025"/>
              <a:gd name="connsiteY2" fmla="*/ 72923 h 740975"/>
              <a:gd name="connsiteX3" fmla="*/ 782167 w 1758025"/>
              <a:gd name="connsiteY3" fmla="*/ 0 h 740975"/>
              <a:gd name="connsiteX4" fmla="*/ 1758025 w 1758025"/>
              <a:gd name="connsiteY4" fmla="*/ 88597 h 74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8025" h="740975">
                <a:moveTo>
                  <a:pt x="0" y="740975"/>
                </a:moveTo>
                <a:lnTo>
                  <a:pt x="111054" y="282278"/>
                </a:lnTo>
                <a:lnTo>
                  <a:pt x="312529" y="72923"/>
                </a:lnTo>
                <a:lnTo>
                  <a:pt x="782167" y="0"/>
                </a:lnTo>
                <a:lnTo>
                  <a:pt x="1758025" y="88597"/>
                </a:lnTo>
              </a:path>
            </a:pathLst>
          </a:custGeom>
          <a:ln w="63263">
            <a:solidFill>
              <a:srgbClr val="CF9F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33371" y="2258750"/>
            <a:ext cx="186407" cy="356113"/>
          </a:xfrm>
          <a:custGeom>
            <a:avLst/>
            <a:gdLst/>
            <a:ahLst/>
            <a:cxnLst/>
            <a:rect l="l" t="t" r="r" b="b"/>
            <a:pathLst>
              <a:path w="93980" h="179705">
                <a:moveTo>
                  <a:pt x="18673" y="0"/>
                </a:moveTo>
                <a:lnTo>
                  <a:pt x="28950" y="28767"/>
                </a:lnTo>
                <a:lnTo>
                  <a:pt x="50728" y="59264"/>
                </a:lnTo>
                <a:lnTo>
                  <a:pt x="75154" y="84727"/>
                </a:lnTo>
                <a:lnTo>
                  <a:pt x="93375" y="98394"/>
                </a:lnTo>
                <a:lnTo>
                  <a:pt x="72728" y="108012"/>
                </a:lnTo>
                <a:lnTo>
                  <a:pt x="43579" y="127895"/>
                </a:lnTo>
                <a:lnTo>
                  <a:pt x="15985" y="153249"/>
                </a:lnTo>
                <a:lnTo>
                  <a:pt x="0" y="179282"/>
                </a:lnTo>
              </a:path>
            </a:pathLst>
          </a:custGeom>
          <a:ln w="50632">
            <a:solidFill>
              <a:srgbClr val="CF9F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83546" y="3885730"/>
            <a:ext cx="2202752" cy="1612079"/>
          </a:xfrm>
          <a:custGeom>
            <a:avLst/>
            <a:gdLst>
              <a:gd name="connsiteX0" fmla="*/ 0 w 1110553"/>
              <a:gd name="connsiteY0" fmla="*/ 0 h 813503"/>
              <a:gd name="connsiteX1" fmla="*/ 159103 w 1110553"/>
              <a:gd name="connsiteY1" fmla="*/ 517633 h 813503"/>
              <a:gd name="connsiteX2" fmla="*/ 362288 w 1110553"/>
              <a:gd name="connsiteY2" fmla="*/ 722916 h 813503"/>
              <a:gd name="connsiteX3" fmla="*/ 610265 w 1110553"/>
              <a:gd name="connsiteY3" fmla="*/ 813503 h 813503"/>
              <a:gd name="connsiteX4" fmla="*/ 1110553 w 1110553"/>
              <a:gd name="connsiteY4" fmla="*/ 728295 h 813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553" h="813503">
                <a:moveTo>
                  <a:pt x="0" y="0"/>
                </a:moveTo>
                <a:lnTo>
                  <a:pt x="159103" y="517633"/>
                </a:lnTo>
                <a:lnTo>
                  <a:pt x="362288" y="722916"/>
                </a:lnTo>
                <a:lnTo>
                  <a:pt x="610265" y="813503"/>
                </a:lnTo>
                <a:lnTo>
                  <a:pt x="1110553" y="728295"/>
                </a:lnTo>
              </a:path>
            </a:pathLst>
          </a:custGeom>
          <a:ln w="63263">
            <a:solidFill>
              <a:srgbClr val="CF9F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19534" y="5179877"/>
            <a:ext cx="200261" cy="351079"/>
          </a:xfrm>
          <a:custGeom>
            <a:avLst/>
            <a:gdLst/>
            <a:ahLst/>
            <a:cxnLst/>
            <a:rect l="l" t="t" r="r" b="b"/>
            <a:pathLst>
              <a:path w="100964" h="177164">
                <a:moveTo>
                  <a:pt x="0" y="0"/>
                </a:moveTo>
                <a:lnTo>
                  <a:pt x="18374" y="24460"/>
                </a:lnTo>
                <a:lnTo>
                  <a:pt x="48261" y="47157"/>
                </a:lnTo>
                <a:lnTo>
                  <a:pt x="79185" y="64253"/>
                </a:lnTo>
                <a:lnTo>
                  <a:pt x="100671" y="71911"/>
                </a:lnTo>
                <a:lnTo>
                  <a:pt x="83782" y="87243"/>
                </a:lnTo>
                <a:lnTo>
                  <a:pt x="61811" y="114917"/>
                </a:lnTo>
                <a:lnTo>
                  <a:pt x="42952" y="147363"/>
                </a:lnTo>
                <a:lnTo>
                  <a:pt x="35397" y="177008"/>
                </a:lnTo>
              </a:path>
            </a:pathLst>
          </a:custGeom>
          <a:ln w="50705">
            <a:solidFill>
              <a:srgbClr val="CF9F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4" name="object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394802"/>
              </p:ext>
            </p:extLst>
          </p:nvPr>
        </p:nvGraphicFramePr>
        <p:xfrm>
          <a:off x="6119795" y="1532645"/>
          <a:ext cx="1428109" cy="4862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8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5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2100" spc="-20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HĐH</a:t>
                      </a:r>
                      <a:endParaRPr sz="2100" dirty="0">
                        <a:latin typeface="Arial"/>
                        <a:cs typeface="Arial"/>
                      </a:endParaRPr>
                    </a:p>
                  </a:txBody>
                  <a:tcPr marL="0" marR="0" marT="161069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FF"/>
                      </a:solidFill>
                      <a:prstDash val="solid"/>
                    </a:lnB>
                    <a:solidFill>
                      <a:srgbClr val="6DC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1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18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2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220"/>
                        </a:lnSpc>
                        <a:spcBef>
                          <a:spcPts val="5"/>
                        </a:spcBef>
                      </a:pPr>
                      <a:r>
                        <a:rPr sz="2100" spc="-50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Đo</a:t>
                      </a:r>
                      <a:r>
                        <a:rPr lang="en-US" sz="2100" spc="-50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ạ</a:t>
                      </a:r>
                      <a:r>
                        <a:rPr sz="2100" spc="-50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100" spc="-30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65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1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FF"/>
                      </a:solidFill>
                      <a:prstDash val="solid"/>
                    </a:lnB>
                    <a:solidFill>
                      <a:srgbClr val="DFB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18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19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2100" spc="-50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Đo</a:t>
                      </a:r>
                      <a:r>
                        <a:rPr lang="en-US" sz="2100" spc="-50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ạ</a:t>
                      </a:r>
                      <a:r>
                        <a:rPr sz="2100" spc="-50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100" spc="-30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65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1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FF"/>
                      </a:solidFill>
                      <a:prstDash val="solid"/>
                    </a:lnB>
                    <a:solidFill>
                      <a:srgbClr val="DFB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" name="object 47"/>
          <p:cNvSpPr txBox="1"/>
          <p:nvPr/>
        </p:nvSpPr>
        <p:spPr>
          <a:xfrm>
            <a:off x="8205369" y="6366922"/>
            <a:ext cx="20781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>
              <a:lnSpc>
                <a:spcPts val="2359"/>
              </a:lnSpc>
            </a:pPr>
            <a:r>
              <a:rPr sz="2000" u="heavy" spc="-10" dirty="0">
                <a:solidFill>
                  <a:srgbClr val="0000FF"/>
                </a:solidFill>
                <a:latin typeface="Times New Roman"/>
                <a:cs typeface="Times New Roman"/>
                <a:hlinkClick r:id="" action="ppaction://noaction"/>
              </a:rPr>
              <a:t> </a:t>
            </a:r>
            <a:r>
              <a:rPr sz="2000" u="heavy" spc="-248" dirty="0">
                <a:solidFill>
                  <a:srgbClr val="0000FF"/>
                </a:solidFill>
                <a:latin typeface="Times New Roman"/>
                <a:cs typeface="Times New Roman"/>
                <a:hlinkClick r:id="" action="ppaction://noaction"/>
              </a:rPr>
              <a:t> 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73000" y="2248061"/>
            <a:ext cx="600783" cy="346048"/>
          </a:xfrm>
          <a:prstGeom prst="rect">
            <a:avLst/>
          </a:prstGeom>
        </p:spPr>
        <p:txBody>
          <a:bodyPr vert="horz" wrap="square" lIns="0" tIns="22661" rIns="0" bIns="0" rtlCol="0">
            <a:spAutoFit/>
          </a:bodyPr>
          <a:lstStyle/>
          <a:p>
            <a:pPr marL="25179">
              <a:spcBef>
                <a:spcPts val="178"/>
              </a:spcBef>
            </a:pPr>
            <a:r>
              <a:rPr sz="2100" spc="-139" dirty="0">
                <a:solidFill>
                  <a:srgbClr val="0000FF"/>
                </a:solidFill>
                <a:latin typeface="Arial"/>
                <a:cs typeface="Arial"/>
              </a:rPr>
              <a:t>1400</a:t>
            </a:r>
            <a:endParaRPr sz="21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673000" y="5101619"/>
            <a:ext cx="600783" cy="346048"/>
          </a:xfrm>
          <a:prstGeom prst="rect">
            <a:avLst/>
          </a:prstGeom>
        </p:spPr>
        <p:txBody>
          <a:bodyPr vert="horz" wrap="square" lIns="0" tIns="22661" rIns="0" bIns="0" rtlCol="0">
            <a:spAutoFit/>
          </a:bodyPr>
          <a:lstStyle/>
          <a:p>
            <a:pPr marL="25179">
              <a:spcBef>
                <a:spcPts val="178"/>
              </a:spcBef>
            </a:pPr>
            <a:r>
              <a:rPr sz="2100" spc="-139" dirty="0">
                <a:solidFill>
                  <a:srgbClr val="0000FF"/>
                </a:solidFill>
                <a:latin typeface="Arial"/>
                <a:cs typeface="Arial"/>
              </a:rPr>
              <a:t>4300</a:t>
            </a:r>
            <a:endParaRPr sz="2100"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Ví dụ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946558" y="1790475"/>
            <a:ext cx="14494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ja-JP" dirty="0">
                <a:solidFill>
                  <a:srgbClr val="3C33F5"/>
                </a:solidFill>
              </a:rPr>
              <a:t>Không gian</a:t>
            </a:r>
            <a:endParaRPr lang="en-US" altLang="ja-JP" dirty="0">
              <a:solidFill>
                <a:srgbClr val="3C33F5"/>
              </a:solidFill>
            </a:endParaRPr>
          </a:p>
          <a:p>
            <a:r>
              <a:rPr lang="vi-VN" altLang="ja-JP" dirty="0">
                <a:solidFill>
                  <a:srgbClr val="3C33F5"/>
                </a:solidFill>
              </a:rPr>
              <a:t>đ</a:t>
            </a:r>
            <a:r>
              <a:rPr lang="en-US" altLang="ja-JP" dirty="0">
                <a:solidFill>
                  <a:srgbClr val="3C33F5"/>
                </a:solidFill>
              </a:rPr>
              <a:t>ịa</a:t>
            </a:r>
            <a:r>
              <a:rPr lang="vi-VN" altLang="ja-JP" dirty="0">
                <a:solidFill>
                  <a:srgbClr val="3C33F5"/>
                </a:solidFill>
              </a:rPr>
              <a:t> chỉ  logic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77000" y="6366922"/>
            <a:ext cx="1064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nhớ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2.3 Chiến lược phân đoạn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100782"/>
      </p:ext>
    </p:extLst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80838" y="6534929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04506" y="6522346"/>
            <a:ext cx="404301" cy="75501"/>
          </a:xfrm>
          <a:custGeom>
            <a:avLst/>
            <a:gdLst/>
            <a:ahLst/>
            <a:cxnLst/>
            <a:rect l="l" t="t" r="r" b="b"/>
            <a:pathLst>
              <a:path w="203835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835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55648" y="6509762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80838" y="6560098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55648" y="6585265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80838" y="6610432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93103" y="6509762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18293" y="6534929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18293" y="6560098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41961" y="6522346"/>
            <a:ext cx="404301" cy="75501"/>
          </a:xfrm>
          <a:custGeom>
            <a:avLst/>
            <a:gdLst/>
            <a:ahLst/>
            <a:cxnLst/>
            <a:rect l="l" t="t" r="r" b="b"/>
            <a:pathLst>
              <a:path w="203835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835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93103" y="6585265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18293" y="6610432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30558" y="6509762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55748" y="6534929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55748" y="6560098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28495" y="6570163"/>
            <a:ext cx="40304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4815" y="6517661"/>
            <a:ext cx="60456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16897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86669" y="6544996"/>
            <a:ext cx="60456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19182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9716" y="6544996"/>
            <a:ext cx="60456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4" name="object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9989"/>
              </p:ext>
            </p:extLst>
          </p:nvPr>
        </p:nvGraphicFramePr>
        <p:xfrm>
          <a:off x="6119795" y="1532644"/>
          <a:ext cx="1428109" cy="48342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8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4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2100" spc="-20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HĐH</a:t>
                      </a:r>
                      <a:endParaRPr sz="2100" dirty="0">
                        <a:latin typeface="Arial"/>
                        <a:cs typeface="Arial"/>
                      </a:endParaRPr>
                    </a:p>
                  </a:txBody>
                  <a:tcPr marL="0" marR="0" marT="161069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FF"/>
                      </a:solidFill>
                      <a:prstDash val="solid"/>
                    </a:lnB>
                    <a:solidFill>
                      <a:srgbClr val="6DC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6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9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2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220"/>
                        </a:lnSpc>
                        <a:spcBef>
                          <a:spcPts val="5"/>
                        </a:spcBef>
                      </a:pPr>
                      <a:r>
                        <a:rPr sz="2100" spc="-50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Đo</a:t>
                      </a:r>
                      <a:r>
                        <a:rPr lang="en-US" sz="2100" spc="-50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ạ</a:t>
                      </a:r>
                      <a:r>
                        <a:rPr sz="2100" spc="-50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100" spc="-30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65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1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FF"/>
                      </a:solidFill>
                      <a:prstDash val="solid"/>
                    </a:lnB>
                    <a:solidFill>
                      <a:srgbClr val="DFB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01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63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FF"/>
                      </a:solidFill>
                      <a:prstDash val="solid"/>
                    </a:lnB>
                    <a:solidFill>
                      <a:srgbClr val="DFB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" name="object 47"/>
          <p:cNvSpPr txBox="1"/>
          <p:nvPr/>
        </p:nvSpPr>
        <p:spPr>
          <a:xfrm>
            <a:off x="8205369" y="6366922"/>
            <a:ext cx="20781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>
              <a:lnSpc>
                <a:spcPts val="2359"/>
              </a:lnSpc>
            </a:pPr>
            <a:r>
              <a:rPr sz="2000" u="heavy" spc="-10" dirty="0">
                <a:solidFill>
                  <a:srgbClr val="0000FF"/>
                </a:solidFill>
                <a:latin typeface="Times New Roman"/>
                <a:cs typeface="Times New Roman"/>
                <a:hlinkClick r:id="" action="ppaction://noaction"/>
              </a:rPr>
              <a:t> </a:t>
            </a:r>
            <a:r>
              <a:rPr sz="2000" u="heavy" spc="-248" dirty="0">
                <a:solidFill>
                  <a:srgbClr val="0000FF"/>
                </a:solidFill>
                <a:latin typeface="Times New Roman"/>
                <a:cs typeface="Times New Roman"/>
                <a:hlinkClick r:id="" action="ppaction://noaction"/>
              </a:rPr>
              <a:t> 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73000" y="2248061"/>
            <a:ext cx="600783" cy="346048"/>
          </a:xfrm>
          <a:prstGeom prst="rect">
            <a:avLst/>
          </a:prstGeom>
        </p:spPr>
        <p:txBody>
          <a:bodyPr vert="horz" wrap="square" lIns="0" tIns="22661" rIns="0" bIns="0" rtlCol="0">
            <a:spAutoFit/>
          </a:bodyPr>
          <a:lstStyle/>
          <a:p>
            <a:pPr marL="25179">
              <a:spcBef>
                <a:spcPts val="178"/>
              </a:spcBef>
            </a:pPr>
            <a:r>
              <a:rPr sz="2100" spc="-139" dirty="0">
                <a:solidFill>
                  <a:srgbClr val="0000FF"/>
                </a:solidFill>
                <a:latin typeface="Arial"/>
                <a:cs typeface="Arial"/>
              </a:rPr>
              <a:t>1400</a:t>
            </a:r>
            <a:endParaRPr sz="21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673000" y="5101619"/>
            <a:ext cx="600783" cy="346048"/>
          </a:xfrm>
          <a:prstGeom prst="rect">
            <a:avLst/>
          </a:prstGeom>
        </p:spPr>
        <p:txBody>
          <a:bodyPr vert="horz" wrap="square" lIns="0" tIns="22661" rIns="0" bIns="0" rtlCol="0">
            <a:spAutoFit/>
          </a:bodyPr>
          <a:lstStyle/>
          <a:p>
            <a:pPr marL="25179">
              <a:spcBef>
                <a:spcPts val="178"/>
              </a:spcBef>
            </a:pPr>
            <a:r>
              <a:rPr sz="2100" spc="-139" dirty="0">
                <a:solidFill>
                  <a:srgbClr val="0000FF"/>
                </a:solidFill>
                <a:latin typeface="Arial"/>
                <a:cs typeface="Arial"/>
              </a:rPr>
              <a:t>4300</a:t>
            </a:r>
            <a:endParaRPr sz="2100"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Ví dụ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77000" y="6366922"/>
            <a:ext cx="1064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nhớ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04" y="1780032"/>
            <a:ext cx="3482942" cy="4193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Freeform 24"/>
          <p:cNvSpPr/>
          <p:nvPr/>
        </p:nvSpPr>
        <p:spPr>
          <a:xfrm>
            <a:off x="2660904" y="2559937"/>
            <a:ext cx="3447288" cy="1402464"/>
          </a:xfrm>
          <a:custGeom>
            <a:avLst/>
            <a:gdLst>
              <a:gd name="connsiteX0" fmla="*/ 0 w 3447288"/>
              <a:gd name="connsiteY0" fmla="*/ 1267127 h 1267127"/>
              <a:gd name="connsiteX1" fmla="*/ 137160 w 3447288"/>
              <a:gd name="connsiteY1" fmla="*/ 462455 h 1267127"/>
              <a:gd name="connsiteX2" fmla="*/ 292608 w 3447288"/>
              <a:gd name="connsiteY2" fmla="*/ 142415 h 1267127"/>
              <a:gd name="connsiteX3" fmla="*/ 850392 w 3447288"/>
              <a:gd name="connsiteY3" fmla="*/ 23543 h 1267127"/>
              <a:gd name="connsiteX4" fmla="*/ 3447288 w 3447288"/>
              <a:gd name="connsiteY4" fmla="*/ 590471 h 1267127"/>
              <a:gd name="connsiteX0" fmla="*/ 0 w 3447288"/>
              <a:gd name="connsiteY0" fmla="*/ 1268670 h 1268670"/>
              <a:gd name="connsiteX1" fmla="*/ 137160 w 3447288"/>
              <a:gd name="connsiteY1" fmla="*/ 540374 h 1268670"/>
              <a:gd name="connsiteX2" fmla="*/ 292608 w 3447288"/>
              <a:gd name="connsiteY2" fmla="*/ 143958 h 1268670"/>
              <a:gd name="connsiteX3" fmla="*/ 850392 w 3447288"/>
              <a:gd name="connsiteY3" fmla="*/ 25086 h 1268670"/>
              <a:gd name="connsiteX4" fmla="*/ 3447288 w 3447288"/>
              <a:gd name="connsiteY4" fmla="*/ 592014 h 1268670"/>
              <a:gd name="connsiteX0" fmla="*/ 0 w 3447288"/>
              <a:gd name="connsiteY0" fmla="*/ 1273971 h 1273971"/>
              <a:gd name="connsiteX1" fmla="*/ 137160 w 3447288"/>
              <a:gd name="connsiteY1" fmla="*/ 545675 h 1273971"/>
              <a:gd name="connsiteX2" fmla="*/ 256032 w 3447288"/>
              <a:gd name="connsiteY2" fmla="*/ 126346 h 1273971"/>
              <a:gd name="connsiteX3" fmla="*/ 850392 w 3447288"/>
              <a:gd name="connsiteY3" fmla="*/ 30387 h 1273971"/>
              <a:gd name="connsiteX4" fmla="*/ 3447288 w 3447288"/>
              <a:gd name="connsiteY4" fmla="*/ 597315 h 1273971"/>
              <a:gd name="connsiteX0" fmla="*/ 0 w 3447288"/>
              <a:gd name="connsiteY0" fmla="*/ 1268635 h 1268635"/>
              <a:gd name="connsiteX1" fmla="*/ 137160 w 3447288"/>
              <a:gd name="connsiteY1" fmla="*/ 540339 h 1268635"/>
              <a:gd name="connsiteX2" fmla="*/ 256032 w 3447288"/>
              <a:gd name="connsiteY2" fmla="*/ 121010 h 1268635"/>
              <a:gd name="connsiteX3" fmla="*/ 850392 w 3447288"/>
              <a:gd name="connsiteY3" fmla="*/ 25051 h 1268635"/>
              <a:gd name="connsiteX4" fmla="*/ 3447288 w 3447288"/>
              <a:gd name="connsiteY4" fmla="*/ 591979 h 1268635"/>
              <a:gd name="connsiteX0" fmla="*/ 0 w 3447288"/>
              <a:gd name="connsiteY0" fmla="*/ 1177208 h 1177208"/>
              <a:gd name="connsiteX1" fmla="*/ 137160 w 3447288"/>
              <a:gd name="connsiteY1" fmla="*/ 448912 h 1177208"/>
              <a:gd name="connsiteX2" fmla="*/ 256032 w 3447288"/>
              <a:gd name="connsiteY2" fmla="*/ 29583 h 1177208"/>
              <a:gd name="connsiteX3" fmla="*/ 1133856 w 3447288"/>
              <a:gd name="connsiteY3" fmla="*/ 86374 h 1177208"/>
              <a:gd name="connsiteX4" fmla="*/ 3447288 w 3447288"/>
              <a:gd name="connsiteY4" fmla="*/ 500552 h 1177208"/>
              <a:gd name="connsiteX0" fmla="*/ 0 w 3447288"/>
              <a:gd name="connsiteY0" fmla="*/ 1171409 h 1171409"/>
              <a:gd name="connsiteX1" fmla="*/ 137160 w 3447288"/>
              <a:gd name="connsiteY1" fmla="*/ 443113 h 1171409"/>
              <a:gd name="connsiteX2" fmla="*/ 356616 w 3447288"/>
              <a:gd name="connsiteY2" fmla="*/ 31421 h 1171409"/>
              <a:gd name="connsiteX3" fmla="*/ 1133856 w 3447288"/>
              <a:gd name="connsiteY3" fmla="*/ 80575 h 1171409"/>
              <a:gd name="connsiteX4" fmla="*/ 3447288 w 3447288"/>
              <a:gd name="connsiteY4" fmla="*/ 494753 h 117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7288" h="1171409">
                <a:moveTo>
                  <a:pt x="0" y="1171409"/>
                </a:moveTo>
                <a:cubicBezTo>
                  <a:pt x="44196" y="862799"/>
                  <a:pt x="77724" y="633111"/>
                  <a:pt x="137160" y="443113"/>
                </a:cubicBezTo>
                <a:cubicBezTo>
                  <a:pt x="196596" y="253115"/>
                  <a:pt x="190500" y="91844"/>
                  <a:pt x="356616" y="31421"/>
                </a:cubicBezTo>
                <a:cubicBezTo>
                  <a:pt x="522732" y="-29002"/>
                  <a:pt x="618744" y="3353"/>
                  <a:pt x="1133856" y="80575"/>
                </a:cubicBezTo>
                <a:cubicBezTo>
                  <a:pt x="1648968" y="157797"/>
                  <a:pt x="3118104" y="418553"/>
                  <a:pt x="3447288" y="494753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Freeform 25"/>
          <p:cNvSpPr/>
          <p:nvPr/>
        </p:nvSpPr>
        <p:spPr>
          <a:xfrm>
            <a:off x="3901189" y="3529584"/>
            <a:ext cx="2216147" cy="2185416"/>
          </a:xfrm>
          <a:custGeom>
            <a:avLst/>
            <a:gdLst>
              <a:gd name="connsiteX0" fmla="*/ 12443 w 2216147"/>
              <a:gd name="connsiteY0" fmla="*/ 0 h 2185416"/>
              <a:gd name="connsiteX1" fmla="*/ 58163 w 2216147"/>
              <a:gd name="connsiteY1" fmla="*/ 1179576 h 2185416"/>
              <a:gd name="connsiteX2" fmla="*/ 469643 w 2216147"/>
              <a:gd name="connsiteY2" fmla="*/ 1865376 h 2185416"/>
              <a:gd name="connsiteX3" fmla="*/ 2216147 w 2216147"/>
              <a:gd name="connsiteY3" fmla="*/ 2185416 h 2185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6147" h="2185416">
                <a:moveTo>
                  <a:pt x="12443" y="0"/>
                </a:moveTo>
                <a:cubicBezTo>
                  <a:pt x="-2797" y="434340"/>
                  <a:pt x="-18037" y="868680"/>
                  <a:pt x="58163" y="1179576"/>
                </a:cubicBezTo>
                <a:cubicBezTo>
                  <a:pt x="134363" y="1490472"/>
                  <a:pt x="109979" y="1697736"/>
                  <a:pt x="469643" y="1865376"/>
                </a:cubicBezTo>
                <a:cubicBezTo>
                  <a:pt x="829307" y="2033016"/>
                  <a:pt x="1955543" y="2142744"/>
                  <a:pt x="2216147" y="2185416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 38"/>
          <p:cNvSpPr/>
          <p:nvPr/>
        </p:nvSpPr>
        <p:spPr>
          <a:xfrm>
            <a:off x="6131695" y="2998659"/>
            <a:ext cx="1401122" cy="268415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 thứ 5</a:t>
            </a:r>
            <a:endParaRPr kumimoji="1" lang="ja-JP" altLang="en-US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121343" y="5704896"/>
            <a:ext cx="1420618" cy="268415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P/tử thứ 11</a:t>
            </a:r>
            <a:endParaRPr kumimoji="1" lang="ja-JP" altLang="en-US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7256408" y="2559937"/>
            <a:ext cx="0" cy="438722"/>
          </a:xfrm>
          <a:prstGeom prst="line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315200" y="5274643"/>
            <a:ext cx="0" cy="430253"/>
          </a:xfrm>
          <a:prstGeom prst="line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 rot="16200000">
            <a:off x="6677765" y="2531558"/>
            <a:ext cx="66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5x4</a:t>
            </a:r>
            <a:endParaRPr kumimoji="1" lang="ja-JP" altLang="en-US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6740027" y="5230835"/>
            <a:ext cx="66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11x2</a:t>
            </a:r>
            <a:endParaRPr kumimoji="1" lang="ja-JP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424302" y="5997590"/>
            <a:ext cx="116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3</a:t>
            </a:r>
            <a:endParaRPr kumimoji="1" lang="ja-JP" altLang="en-US" dirty="0">
              <a:solidFill>
                <a:schemeClr val="accent5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object 39"/>
          <p:cNvSpPr txBox="1"/>
          <p:nvPr/>
        </p:nvSpPr>
        <p:spPr>
          <a:xfrm>
            <a:off x="7648743" y="2998659"/>
            <a:ext cx="600783" cy="346048"/>
          </a:xfrm>
          <a:prstGeom prst="rect">
            <a:avLst/>
          </a:prstGeom>
        </p:spPr>
        <p:txBody>
          <a:bodyPr vert="horz" wrap="square" lIns="0" tIns="22661" rIns="0" bIns="0" rtlCol="0">
            <a:spAutoFit/>
          </a:bodyPr>
          <a:lstStyle/>
          <a:p>
            <a:pPr marL="25179">
              <a:spcBef>
                <a:spcPts val="178"/>
              </a:spcBef>
            </a:pPr>
            <a:r>
              <a:rPr sz="2100" spc="-139" dirty="0">
                <a:solidFill>
                  <a:srgbClr val="0000FF"/>
                </a:solidFill>
                <a:latin typeface="Arial"/>
                <a:cs typeface="Arial"/>
              </a:rPr>
              <a:t>1420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66" name="object 41"/>
          <p:cNvSpPr txBox="1"/>
          <p:nvPr/>
        </p:nvSpPr>
        <p:spPr>
          <a:xfrm>
            <a:off x="7667987" y="5701496"/>
            <a:ext cx="600783" cy="346048"/>
          </a:xfrm>
          <a:prstGeom prst="rect">
            <a:avLst/>
          </a:prstGeom>
        </p:spPr>
        <p:txBody>
          <a:bodyPr vert="horz" wrap="square" lIns="0" tIns="22661" rIns="0" bIns="0" rtlCol="0">
            <a:spAutoFit/>
          </a:bodyPr>
          <a:lstStyle/>
          <a:p>
            <a:pPr marL="25179">
              <a:spcBef>
                <a:spcPts val="178"/>
              </a:spcBef>
            </a:pPr>
            <a:r>
              <a:rPr sz="2100" spc="-139" dirty="0">
                <a:solidFill>
                  <a:srgbClr val="0000FF"/>
                </a:solidFill>
                <a:latin typeface="Arial"/>
                <a:cs typeface="Arial"/>
              </a:rPr>
              <a:t>4322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2.3 Chiến lược phân đoạn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76795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9" grpId="0" animBg="1"/>
      <p:bldP spid="54" grpId="0" animBg="1"/>
      <p:bldP spid="61" grpId="0"/>
      <p:bldP spid="62" grpId="0"/>
      <p:bldP spid="65" grpId="0"/>
      <p:bldP spid="6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8828495" y="6570163"/>
            <a:ext cx="40304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4815" y="6517661"/>
            <a:ext cx="60456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19182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89716" y="6544996"/>
            <a:ext cx="60456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92766" y="1442144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68309" y="1797851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68309" y="2098749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92766" y="2373698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68309" y="3030304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4" name="object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67388"/>
              </p:ext>
            </p:extLst>
          </p:nvPr>
        </p:nvGraphicFramePr>
        <p:xfrm>
          <a:off x="3962400" y="3304501"/>
          <a:ext cx="2976835" cy="15282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2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8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365">
                <a:tc>
                  <a:txBody>
                    <a:bodyPr/>
                    <a:lstStyle/>
                    <a:p>
                      <a:pPr marL="72390">
                        <a:lnSpc>
                          <a:spcPts val="990"/>
                        </a:lnSpc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Mark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990"/>
                        </a:lnSpc>
                      </a:pPr>
                      <a:r>
                        <a:rPr sz="2000" spc="-70" dirty="0">
                          <a:latin typeface="Arial"/>
                          <a:cs typeface="Arial"/>
                        </a:rPr>
                        <a:t>Address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990"/>
                        </a:lnSpc>
                      </a:pPr>
                      <a:r>
                        <a:rPr sz="2000" spc="-40" dirty="0">
                          <a:latin typeface="Arial"/>
                          <a:cs typeface="Arial"/>
                        </a:rPr>
                        <a:t>Length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465">
                <a:tc>
                  <a:txBody>
                    <a:bodyPr/>
                    <a:lstStyle/>
                    <a:p>
                      <a:pPr marL="135255">
                        <a:lnSpc>
                          <a:spcPts val="1200"/>
                        </a:lnSpc>
                        <a:spcBef>
                          <a:spcPts val="430"/>
                        </a:spcBef>
                      </a:pPr>
                      <a:r>
                        <a:rPr sz="2000" i="1" spc="-90" dirty="0">
                          <a:latin typeface="Verdana"/>
                          <a:cs typeface="Verdana"/>
                        </a:rPr>
                        <a:t>.</a:t>
                      </a:r>
                      <a:r>
                        <a:rPr sz="2000" i="1" spc="-2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2000" i="1" spc="-90" dirty="0">
                          <a:latin typeface="Verdana"/>
                          <a:cs typeface="Verdana"/>
                        </a:rPr>
                        <a:t>.</a:t>
                      </a:r>
                      <a:r>
                        <a:rPr sz="2000" i="1" spc="-2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2000" i="1" spc="-90" dirty="0">
                          <a:latin typeface="Verdana"/>
                          <a:cs typeface="Verdana"/>
                        </a:rPr>
                        <a:t>.</a:t>
                      </a:r>
                      <a:endParaRPr sz="2000">
                        <a:latin typeface="Verdana"/>
                        <a:cs typeface="Verdana"/>
                      </a:endParaRPr>
                    </a:p>
                    <a:p>
                      <a:pPr marL="135255">
                        <a:lnSpc>
                          <a:spcPts val="1200"/>
                        </a:lnSpc>
                      </a:pPr>
                      <a:r>
                        <a:rPr sz="2000" i="1" spc="-90" dirty="0">
                          <a:latin typeface="Verdana"/>
                          <a:cs typeface="Verdana"/>
                        </a:rPr>
                        <a:t>.</a:t>
                      </a:r>
                      <a:r>
                        <a:rPr sz="2000" i="1" spc="-2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2000" i="1" spc="-90" dirty="0">
                          <a:latin typeface="Verdana"/>
                          <a:cs typeface="Verdana"/>
                        </a:rPr>
                        <a:t>.</a:t>
                      </a:r>
                      <a:r>
                        <a:rPr sz="2000" i="1" spc="-2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2000" i="1" spc="-90" dirty="0">
                          <a:latin typeface="Verdana"/>
                          <a:cs typeface="Verdana"/>
                        </a:rPr>
                        <a:t>.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108218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430"/>
                        </a:spcBef>
                      </a:pPr>
                      <a:r>
                        <a:rPr sz="2000" i="1" spc="-90" dirty="0">
                          <a:latin typeface="Verdana"/>
                          <a:cs typeface="Verdana"/>
                        </a:rPr>
                        <a:t>.</a:t>
                      </a:r>
                      <a:r>
                        <a:rPr sz="2000" i="1" spc="-2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2000" i="1" spc="-90" dirty="0">
                          <a:latin typeface="Verdana"/>
                          <a:cs typeface="Verdana"/>
                        </a:rPr>
                        <a:t>.</a:t>
                      </a:r>
                      <a:r>
                        <a:rPr sz="2000" i="1" spc="-2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2000" i="1" spc="-90" dirty="0">
                          <a:latin typeface="Verdana"/>
                          <a:cs typeface="Verdana"/>
                        </a:rPr>
                        <a:t>.</a:t>
                      </a:r>
                      <a:endParaRPr sz="2000">
                        <a:latin typeface="Verdana"/>
                        <a:cs typeface="Verdana"/>
                      </a:endParaRP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sz="2000" i="1" spc="-90" dirty="0">
                          <a:latin typeface="Verdana"/>
                          <a:cs typeface="Verdana"/>
                        </a:rPr>
                        <a:t>.</a:t>
                      </a:r>
                      <a:r>
                        <a:rPr sz="2000" i="1" spc="-2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2000" i="1" spc="-90" dirty="0">
                          <a:latin typeface="Verdana"/>
                          <a:cs typeface="Verdana"/>
                        </a:rPr>
                        <a:t>.</a:t>
                      </a:r>
                      <a:r>
                        <a:rPr sz="2000" i="1" spc="-2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2000" i="1" spc="-90" dirty="0">
                          <a:latin typeface="Verdana"/>
                          <a:cs typeface="Verdana"/>
                        </a:rPr>
                        <a:t>.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108218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430"/>
                        </a:spcBef>
                      </a:pPr>
                      <a:r>
                        <a:rPr sz="2000" i="1" spc="-90" dirty="0">
                          <a:latin typeface="Verdana"/>
                          <a:cs typeface="Verdana"/>
                        </a:rPr>
                        <a:t>.</a:t>
                      </a:r>
                      <a:r>
                        <a:rPr sz="2000" i="1" spc="-2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2000" i="1" spc="-90" dirty="0">
                          <a:latin typeface="Verdana"/>
                          <a:cs typeface="Verdana"/>
                        </a:rPr>
                        <a:t>.</a:t>
                      </a:r>
                      <a:r>
                        <a:rPr sz="2000" i="1" spc="-2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2000" i="1" spc="-90" dirty="0">
                          <a:latin typeface="Verdana"/>
                          <a:cs typeface="Verdana"/>
                        </a:rPr>
                        <a:t>.</a:t>
                      </a:r>
                      <a:endParaRPr sz="2000" dirty="0">
                        <a:latin typeface="Verdana"/>
                        <a:cs typeface="Verdana"/>
                      </a:endParaRP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sz="2000" i="1" spc="-90" dirty="0">
                          <a:latin typeface="Verdana"/>
                          <a:cs typeface="Verdana"/>
                        </a:rPr>
                        <a:t>.</a:t>
                      </a:r>
                      <a:r>
                        <a:rPr sz="2000" i="1" spc="-2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2000" i="1" spc="-90" dirty="0">
                          <a:latin typeface="Verdana"/>
                          <a:cs typeface="Verdana"/>
                        </a:rPr>
                        <a:t>.</a:t>
                      </a:r>
                      <a:r>
                        <a:rPr sz="2000" i="1" spc="-2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2000" i="1" spc="-90" dirty="0">
                          <a:latin typeface="Verdana"/>
                          <a:cs typeface="Verdana"/>
                        </a:rPr>
                        <a:t>.</a:t>
                      </a:r>
                      <a:endParaRPr sz="2000" dirty="0">
                        <a:latin typeface="Verdana"/>
                        <a:cs typeface="Verdana"/>
                      </a:endParaRPr>
                    </a:p>
                  </a:txBody>
                  <a:tcPr marL="0" marR="0" marT="108218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object 35"/>
          <p:cNvSpPr/>
          <p:nvPr/>
        </p:nvSpPr>
        <p:spPr>
          <a:xfrm>
            <a:off x="2117931" y="4755827"/>
            <a:ext cx="107536" cy="107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17931" y="5031633"/>
            <a:ext cx="107536" cy="107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17931" y="5307411"/>
            <a:ext cx="107536" cy="1074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92766" y="5672637"/>
            <a:ext cx="133482" cy="133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Rectangle 45"/>
          <p:cNvSpPr/>
          <p:nvPr/>
        </p:nvSpPr>
        <p:spPr>
          <a:xfrm>
            <a:off x="223420" y="1026499"/>
            <a:ext cx="8686800" cy="4156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vi-VN" altLang="ja-JP" sz="2300" dirty="0">
                <a:solidFill>
                  <a:schemeClr val="bg1"/>
                </a:solidFill>
              </a:rPr>
              <a:t>Cấu trúc phân đoạn</a:t>
            </a:r>
            <a:endParaRPr lang="en-US" altLang="ja-JP" sz="2300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2.3 Chiến lược phân đoạn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 rot="16200000">
            <a:off x="3270736" y="3980765"/>
            <a:ext cx="1015663" cy="369332"/>
          </a:xfrm>
          <a:prstGeom prst="rect">
            <a:avLst/>
          </a:prstGeom>
        </p:spPr>
        <p:txBody>
          <a:bodyPr vert="eaVert">
            <a:spAutoFit/>
          </a:bodyPr>
          <a:lstStyle/>
          <a:p>
            <a:r>
              <a:rPr lang="en-US" altLang="ja-JP" dirty="0"/>
              <a:t>0 </a:t>
            </a:r>
          </a:p>
          <a:p>
            <a:r>
              <a:rPr lang="en-US" altLang="ja-JP" dirty="0"/>
              <a:t>... n</a:t>
            </a:r>
            <a:endParaRPr lang="ja-JP" altLang="en-US" dirty="0"/>
          </a:p>
        </p:txBody>
      </p:sp>
      <p:sp>
        <p:nvSpPr>
          <p:cNvPr id="26" name="Rectangle 25"/>
          <p:cNvSpPr/>
          <p:nvPr/>
        </p:nvSpPr>
        <p:spPr>
          <a:xfrm>
            <a:off x="529281" y="1442144"/>
            <a:ext cx="78760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sz="2000" dirty="0"/>
              <a:t>Chương trình là tập hợp các </a:t>
            </a:r>
            <a:r>
              <a:rPr lang="vi-VN" altLang="ja-JP" sz="2000" dirty="0">
                <a:solidFill>
                  <a:srgbClr val="00B050"/>
                </a:solidFill>
              </a:rPr>
              <a:t>đoạn</a:t>
            </a:r>
            <a:r>
              <a:rPr lang="vi-VN" altLang="ja-JP" sz="2000" dirty="0"/>
              <a:t> (modul,segment) </a:t>
            </a:r>
            <a:endParaRPr lang="en-US" altLang="ja-JP" sz="20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</a:rPr>
              <a:t>Tên</a:t>
            </a:r>
            <a:r>
              <a:rPr lang="vi-VN" altLang="ja-JP" sz="2000" dirty="0"/>
              <a:t> đoạn (</a:t>
            </a:r>
            <a:r>
              <a:rPr lang="vi-VN" altLang="ja-JP" sz="2000" i="1" dirty="0">
                <a:solidFill>
                  <a:srgbClr val="00B050"/>
                </a:solidFill>
              </a:rPr>
              <a:t>số hiệu đoạn</a:t>
            </a:r>
            <a:r>
              <a:rPr lang="vi-VN" altLang="ja-JP" sz="2000" dirty="0"/>
              <a:t>), </a:t>
            </a:r>
            <a:r>
              <a:rPr lang="vi-VN" altLang="ja-JP" sz="2000" dirty="0">
                <a:solidFill>
                  <a:srgbClr val="00B050"/>
                </a:solidFill>
              </a:rPr>
              <a:t>độ dài</a:t>
            </a:r>
            <a:r>
              <a:rPr lang="vi-VN" altLang="ja-JP" sz="2000" dirty="0"/>
              <a:t> của đoạn </a:t>
            </a:r>
            <a:endParaRPr lang="en-US" altLang="ja-JP" sz="20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vi-VN" altLang="ja-JP" sz="2000" dirty="0"/>
              <a:t>Mỗi đoạn có thể được </a:t>
            </a:r>
            <a:r>
              <a:rPr lang="vi-VN" altLang="ja-JP" sz="2000" dirty="0">
                <a:solidFill>
                  <a:srgbClr val="00B050"/>
                </a:solidFill>
              </a:rPr>
              <a:t>biên tập riêng</a:t>
            </a:r>
            <a:r>
              <a:rPr lang="vi-VN" altLang="ja-JP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sz="2000" dirty="0"/>
              <a:t>Dịch và biên tập chương trình tạo ra </a:t>
            </a:r>
            <a:r>
              <a:rPr lang="vi-VN" altLang="ja-JP" sz="2000" dirty="0">
                <a:solidFill>
                  <a:srgbClr val="3C33F5"/>
                </a:solidFill>
              </a:rPr>
              <a:t>bảng quản lý đoạn </a:t>
            </a:r>
            <a:endParaRPr lang="en-US" altLang="ja-JP" sz="2000" dirty="0">
              <a:solidFill>
                <a:srgbClr val="3C33F5"/>
              </a:solidFill>
            </a:endParaRPr>
          </a:p>
          <a:p>
            <a:r>
              <a:rPr lang="vi-VN" altLang="ja-JP" sz="2000" dirty="0"/>
              <a:t>(SCB: Segement Control Block) </a:t>
            </a:r>
            <a:endParaRPr lang="en-US" altLang="ja-JP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vi-VN" altLang="ja-JP" sz="2000" dirty="0"/>
              <a:t>Mỗi </a:t>
            </a:r>
            <a:r>
              <a:rPr lang="vi-VN" altLang="ja-JP" sz="2000" dirty="0">
                <a:solidFill>
                  <a:srgbClr val="00B050"/>
                </a:solidFill>
              </a:rPr>
              <a:t>phần tử </a:t>
            </a:r>
            <a:r>
              <a:rPr lang="vi-VN" altLang="ja-JP" sz="2000" dirty="0"/>
              <a:t>của </a:t>
            </a:r>
            <a:r>
              <a:rPr lang="vi-VN" altLang="ja-JP" sz="2000" dirty="0">
                <a:solidFill>
                  <a:srgbClr val="00B050"/>
                </a:solidFill>
              </a:rPr>
              <a:t>bảng</a:t>
            </a:r>
            <a:r>
              <a:rPr lang="vi-VN" altLang="ja-JP" sz="2000" dirty="0"/>
              <a:t> ứng với một </a:t>
            </a:r>
            <a:r>
              <a:rPr lang="vi-VN" altLang="ja-JP" sz="2000" dirty="0">
                <a:solidFill>
                  <a:srgbClr val="00B050"/>
                </a:solidFill>
              </a:rPr>
              <a:t>đoạn</a:t>
            </a:r>
            <a:r>
              <a:rPr lang="vi-VN" altLang="ja-JP" sz="2000" dirty="0"/>
              <a:t> của </a:t>
            </a:r>
            <a:r>
              <a:rPr lang="vi-VN" altLang="ja-JP" sz="2000" dirty="0">
                <a:solidFill>
                  <a:srgbClr val="00B050"/>
                </a:solidFill>
              </a:rPr>
              <a:t>chương trình</a:t>
            </a:r>
            <a:endParaRPr lang="ja-JP" altLang="en-US" sz="2000" dirty="0">
              <a:solidFill>
                <a:srgbClr val="00B05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8802" y="4825893"/>
            <a:ext cx="805799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Dấu hiệu 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(Mark(0/1)): Đoạn đã tồn tại trong bộ nhớ </a:t>
            </a:r>
            <a:endParaRPr lang="en-US" altLang="ja-JP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Địa chỉ 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(Address): Vị trí cơ sở (base) của đoạn trong bộ nhớ </a:t>
            </a:r>
            <a:endParaRPr lang="en-US" altLang="ja-JP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 dài 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(Length): Độ dài của đoạn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Địa chỉ truy nhập: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(số hiệu) đoạn và </a:t>
            </a:r>
            <a:r>
              <a:rPr lang="vi-VN" altLang="ja-JP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 lệch </a:t>
            </a:r>
            <a:r>
              <a:rPr lang="vi-VN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 đoạn</a:t>
            </a:r>
            <a:endParaRPr lang="ja-JP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29281" y="6325096"/>
            <a:ext cx="7948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solidFill>
                  <a:srgbClr val="FF0000"/>
                </a:solidFill>
              </a:rPr>
              <a:t>Vấn đề: Chuyển đổi từ địa chỉ 2 chiều ⇒ địa chỉ một chiều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4054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8989716" y="6544996"/>
            <a:ext cx="60456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1000" y="1959298"/>
            <a:ext cx="3570694" cy="4280902"/>
          </a:xfrm>
          <a:custGeom>
            <a:avLst/>
            <a:gdLst/>
            <a:ahLst/>
            <a:cxnLst/>
            <a:rect l="l" t="t" r="r" b="b"/>
            <a:pathLst>
              <a:path w="1800225" h="2160270">
                <a:moveTo>
                  <a:pt x="900006" y="0"/>
                </a:moveTo>
                <a:lnTo>
                  <a:pt x="856400" y="1245"/>
                </a:lnTo>
                <a:lnTo>
                  <a:pt x="813329" y="4943"/>
                </a:lnTo>
                <a:lnTo>
                  <a:pt x="770841" y="11038"/>
                </a:lnTo>
                <a:lnTo>
                  <a:pt x="728982" y="19473"/>
                </a:lnTo>
                <a:lnTo>
                  <a:pt x="687801" y="30192"/>
                </a:lnTo>
                <a:lnTo>
                  <a:pt x="647345" y="43137"/>
                </a:lnTo>
                <a:lnTo>
                  <a:pt x="607659" y="58252"/>
                </a:lnTo>
                <a:lnTo>
                  <a:pt x="568792" y="75481"/>
                </a:lnTo>
                <a:lnTo>
                  <a:pt x="530791" y="94768"/>
                </a:lnTo>
                <a:lnTo>
                  <a:pt x="493703" y="116054"/>
                </a:lnTo>
                <a:lnTo>
                  <a:pt x="457574" y="139285"/>
                </a:lnTo>
                <a:lnTo>
                  <a:pt x="422453" y="164403"/>
                </a:lnTo>
                <a:lnTo>
                  <a:pt x="388386" y="191352"/>
                </a:lnTo>
                <a:lnTo>
                  <a:pt x="355420" y="220075"/>
                </a:lnTo>
                <a:lnTo>
                  <a:pt x="323603" y="250515"/>
                </a:lnTo>
                <a:lnTo>
                  <a:pt x="292982" y="282617"/>
                </a:lnTo>
                <a:lnTo>
                  <a:pt x="263603" y="316324"/>
                </a:lnTo>
                <a:lnTo>
                  <a:pt x="235514" y="351578"/>
                </a:lnTo>
                <a:lnTo>
                  <a:pt x="208763" y="388324"/>
                </a:lnTo>
                <a:lnTo>
                  <a:pt x="183396" y="426504"/>
                </a:lnTo>
                <a:lnTo>
                  <a:pt x="159460" y="466063"/>
                </a:lnTo>
                <a:lnTo>
                  <a:pt x="137002" y="506944"/>
                </a:lnTo>
                <a:lnTo>
                  <a:pt x="116071" y="549089"/>
                </a:lnTo>
                <a:lnTo>
                  <a:pt x="96712" y="592443"/>
                </a:lnTo>
                <a:lnTo>
                  <a:pt x="78973" y="636949"/>
                </a:lnTo>
                <a:lnTo>
                  <a:pt x="62901" y="682551"/>
                </a:lnTo>
                <a:lnTo>
                  <a:pt x="48543" y="729191"/>
                </a:lnTo>
                <a:lnTo>
                  <a:pt x="35947" y="776813"/>
                </a:lnTo>
                <a:lnTo>
                  <a:pt x="25160" y="825362"/>
                </a:lnTo>
                <a:lnTo>
                  <a:pt x="16228" y="874779"/>
                </a:lnTo>
                <a:lnTo>
                  <a:pt x="9199" y="925009"/>
                </a:lnTo>
                <a:lnTo>
                  <a:pt x="4119" y="975994"/>
                </a:lnTo>
                <a:lnTo>
                  <a:pt x="1037" y="1027680"/>
                </a:lnTo>
                <a:lnTo>
                  <a:pt x="0" y="1080008"/>
                </a:lnTo>
                <a:lnTo>
                  <a:pt x="1037" y="1132336"/>
                </a:lnTo>
                <a:lnTo>
                  <a:pt x="4119" y="1184021"/>
                </a:lnTo>
                <a:lnTo>
                  <a:pt x="9199" y="1235007"/>
                </a:lnTo>
                <a:lnTo>
                  <a:pt x="16228" y="1285236"/>
                </a:lnTo>
                <a:lnTo>
                  <a:pt x="25160" y="1334654"/>
                </a:lnTo>
                <a:lnTo>
                  <a:pt x="35947" y="1383202"/>
                </a:lnTo>
                <a:lnTo>
                  <a:pt x="48543" y="1430824"/>
                </a:lnTo>
                <a:lnTo>
                  <a:pt x="62901" y="1477465"/>
                </a:lnTo>
                <a:lnTo>
                  <a:pt x="78973" y="1523066"/>
                </a:lnTo>
                <a:lnTo>
                  <a:pt x="96712" y="1567572"/>
                </a:lnTo>
                <a:lnTo>
                  <a:pt x="116071" y="1610926"/>
                </a:lnTo>
                <a:lnTo>
                  <a:pt x="137002" y="1653072"/>
                </a:lnTo>
                <a:lnTo>
                  <a:pt x="159460" y="1693952"/>
                </a:lnTo>
                <a:lnTo>
                  <a:pt x="183396" y="1733511"/>
                </a:lnTo>
                <a:lnTo>
                  <a:pt x="208763" y="1771692"/>
                </a:lnTo>
                <a:lnTo>
                  <a:pt x="235514" y="1808437"/>
                </a:lnTo>
                <a:lnTo>
                  <a:pt x="263603" y="1843692"/>
                </a:lnTo>
                <a:lnTo>
                  <a:pt x="292982" y="1877398"/>
                </a:lnTo>
                <a:lnTo>
                  <a:pt x="323603" y="1909500"/>
                </a:lnTo>
                <a:lnTo>
                  <a:pt x="355420" y="1939941"/>
                </a:lnTo>
                <a:lnTo>
                  <a:pt x="388386" y="1968664"/>
                </a:lnTo>
                <a:lnTo>
                  <a:pt x="422453" y="1995612"/>
                </a:lnTo>
                <a:lnTo>
                  <a:pt x="457574" y="2020730"/>
                </a:lnTo>
                <a:lnTo>
                  <a:pt x="493703" y="2043961"/>
                </a:lnTo>
                <a:lnTo>
                  <a:pt x="530791" y="2065248"/>
                </a:lnTo>
                <a:lnTo>
                  <a:pt x="568792" y="2084534"/>
                </a:lnTo>
                <a:lnTo>
                  <a:pt x="607659" y="2101763"/>
                </a:lnTo>
                <a:lnTo>
                  <a:pt x="647345" y="2116878"/>
                </a:lnTo>
                <a:lnTo>
                  <a:pt x="687801" y="2129824"/>
                </a:lnTo>
                <a:lnTo>
                  <a:pt x="728982" y="2140542"/>
                </a:lnTo>
                <a:lnTo>
                  <a:pt x="770841" y="2148977"/>
                </a:lnTo>
                <a:lnTo>
                  <a:pt x="813329" y="2155072"/>
                </a:lnTo>
                <a:lnTo>
                  <a:pt x="856400" y="2158770"/>
                </a:lnTo>
                <a:lnTo>
                  <a:pt x="900006" y="2160016"/>
                </a:lnTo>
                <a:lnTo>
                  <a:pt x="943613" y="2158770"/>
                </a:lnTo>
                <a:lnTo>
                  <a:pt x="986684" y="2155072"/>
                </a:lnTo>
                <a:lnTo>
                  <a:pt x="1029172" y="2148977"/>
                </a:lnTo>
                <a:lnTo>
                  <a:pt x="1071031" y="2140542"/>
                </a:lnTo>
                <a:lnTo>
                  <a:pt x="1112212" y="2129824"/>
                </a:lnTo>
                <a:lnTo>
                  <a:pt x="1152668" y="2116878"/>
                </a:lnTo>
                <a:lnTo>
                  <a:pt x="1192354" y="2101763"/>
                </a:lnTo>
                <a:lnTo>
                  <a:pt x="1231221" y="2084534"/>
                </a:lnTo>
                <a:lnTo>
                  <a:pt x="1269222" y="2065248"/>
                </a:lnTo>
                <a:lnTo>
                  <a:pt x="1306310" y="2043961"/>
                </a:lnTo>
                <a:lnTo>
                  <a:pt x="1342439" y="2020730"/>
                </a:lnTo>
                <a:lnTo>
                  <a:pt x="1377560" y="1995612"/>
                </a:lnTo>
                <a:lnTo>
                  <a:pt x="1411627" y="1968664"/>
                </a:lnTo>
                <a:lnTo>
                  <a:pt x="1444593" y="1939941"/>
                </a:lnTo>
                <a:lnTo>
                  <a:pt x="1476410" y="1909500"/>
                </a:lnTo>
                <a:lnTo>
                  <a:pt x="1507031" y="1877398"/>
                </a:lnTo>
                <a:lnTo>
                  <a:pt x="1536410" y="1843692"/>
                </a:lnTo>
                <a:lnTo>
                  <a:pt x="1564498" y="1808437"/>
                </a:lnTo>
                <a:lnTo>
                  <a:pt x="1591250" y="1771692"/>
                </a:lnTo>
                <a:lnTo>
                  <a:pt x="1616617" y="1733511"/>
                </a:lnTo>
                <a:lnTo>
                  <a:pt x="1640553" y="1693952"/>
                </a:lnTo>
                <a:lnTo>
                  <a:pt x="1663010" y="1653072"/>
                </a:lnTo>
                <a:lnTo>
                  <a:pt x="1683942" y="1610926"/>
                </a:lnTo>
                <a:lnTo>
                  <a:pt x="1703301" y="1567572"/>
                </a:lnTo>
                <a:lnTo>
                  <a:pt x="1721040" y="1523066"/>
                </a:lnTo>
                <a:lnTo>
                  <a:pt x="1737112" y="1477465"/>
                </a:lnTo>
                <a:lnTo>
                  <a:pt x="1751469" y="1430824"/>
                </a:lnTo>
                <a:lnTo>
                  <a:pt x="1764065" y="1383202"/>
                </a:lnTo>
                <a:lnTo>
                  <a:pt x="1774853" y="1334654"/>
                </a:lnTo>
                <a:lnTo>
                  <a:pt x="1783785" y="1285236"/>
                </a:lnTo>
                <a:lnTo>
                  <a:pt x="1790814" y="1235007"/>
                </a:lnTo>
                <a:lnTo>
                  <a:pt x="1795893" y="1184021"/>
                </a:lnTo>
                <a:lnTo>
                  <a:pt x="1798975" y="1132336"/>
                </a:lnTo>
                <a:lnTo>
                  <a:pt x="1800013" y="1080008"/>
                </a:lnTo>
                <a:lnTo>
                  <a:pt x="1798975" y="1027680"/>
                </a:lnTo>
                <a:lnTo>
                  <a:pt x="1795893" y="975994"/>
                </a:lnTo>
                <a:lnTo>
                  <a:pt x="1790814" y="925009"/>
                </a:lnTo>
                <a:lnTo>
                  <a:pt x="1783785" y="874779"/>
                </a:lnTo>
                <a:lnTo>
                  <a:pt x="1774853" y="825362"/>
                </a:lnTo>
                <a:lnTo>
                  <a:pt x="1764065" y="776813"/>
                </a:lnTo>
                <a:lnTo>
                  <a:pt x="1751469" y="729191"/>
                </a:lnTo>
                <a:lnTo>
                  <a:pt x="1737112" y="682551"/>
                </a:lnTo>
                <a:lnTo>
                  <a:pt x="1721040" y="636949"/>
                </a:lnTo>
                <a:lnTo>
                  <a:pt x="1703301" y="592443"/>
                </a:lnTo>
                <a:lnTo>
                  <a:pt x="1683942" y="549089"/>
                </a:lnTo>
                <a:lnTo>
                  <a:pt x="1663010" y="506944"/>
                </a:lnTo>
                <a:lnTo>
                  <a:pt x="1640553" y="466063"/>
                </a:lnTo>
                <a:lnTo>
                  <a:pt x="1616617" y="426504"/>
                </a:lnTo>
                <a:lnTo>
                  <a:pt x="1591250" y="388324"/>
                </a:lnTo>
                <a:lnTo>
                  <a:pt x="1564498" y="351578"/>
                </a:lnTo>
                <a:lnTo>
                  <a:pt x="1536410" y="316324"/>
                </a:lnTo>
                <a:lnTo>
                  <a:pt x="1507031" y="282617"/>
                </a:lnTo>
                <a:lnTo>
                  <a:pt x="1476410" y="250515"/>
                </a:lnTo>
                <a:lnTo>
                  <a:pt x="1444593" y="220075"/>
                </a:lnTo>
                <a:lnTo>
                  <a:pt x="1411627" y="191352"/>
                </a:lnTo>
                <a:lnTo>
                  <a:pt x="1377560" y="164403"/>
                </a:lnTo>
                <a:lnTo>
                  <a:pt x="1342439" y="139285"/>
                </a:lnTo>
                <a:lnTo>
                  <a:pt x="1306310" y="116054"/>
                </a:lnTo>
                <a:lnTo>
                  <a:pt x="1269222" y="94768"/>
                </a:lnTo>
                <a:lnTo>
                  <a:pt x="1231221" y="75481"/>
                </a:lnTo>
                <a:lnTo>
                  <a:pt x="1192354" y="58252"/>
                </a:lnTo>
                <a:lnTo>
                  <a:pt x="1152668" y="43137"/>
                </a:lnTo>
                <a:lnTo>
                  <a:pt x="1112212" y="30192"/>
                </a:lnTo>
                <a:lnTo>
                  <a:pt x="1071031" y="19473"/>
                </a:lnTo>
                <a:lnTo>
                  <a:pt x="1029172" y="11038"/>
                </a:lnTo>
                <a:lnTo>
                  <a:pt x="986684" y="4943"/>
                </a:lnTo>
                <a:lnTo>
                  <a:pt x="943613" y="1245"/>
                </a:lnTo>
                <a:lnTo>
                  <a:pt x="900006" y="0"/>
                </a:lnTo>
                <a:close/>
              </a:path>
            </a:pathLst>
          </a:custGeom>
          <a:solidFill>
            <a:srgbClr val="EFF9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1000" y="1959298"/>
            <a:ext cx="3570694" cy="4280902"/>
          </a:xfrm>
          <a:custGeom>
            <a:avLst/>
            <a:gdLst/>
            <a:ahLst/>
            <a:cxnLst/>
            <a:rect l="l" t="t" r="r" b="b"/>
            <a:pathLst>
              <a:path w="1800225" h="2160270">
                <a:moveTo>
                  <a:pt x="1800013" y="1080008"/>
                </a:moveTo>
                <a:lnTo>
                  <a:pt x="1798975" y="1027680"/>
                </a:lnTo>
                <a:lnTo>
                  <a:pt x="1795893" y="975994"/>
                </a:lnTo>
                <a:lnTo>
                  <a:pt x="1790814" y="925009"/>
                </a:lnTo>
                <a:lnTo>
                  <a:pt x="1783785" y="874779"/>
                </a:lnTo>
                <a:lnTo>
                  <a:pt x="1774853" y="825362"/>
                </a:lnTo>
                <a:lnTo>
                  <a:pt x="1764065" y="776813"/>
                </a:lnTo>
                <a:lnTo>
                  <a:pt x="1751469" y="729191"/>
                </a:lnTo>
                <a:lnTo>
                  <a:pt x="1737112" y="682551"/>
                </a:lnTo>
                <a:lnTo>
                  <a:pt x="1721040" y="636949"/>
                </a:lnTo>
                <a:lnTo>
                  <a:pt x="1703301" y="592443"/>
                </a:lnTo>
                <a:lnTo>
                  <a:pt x="1683942" y="549089"/>
                </a:lnTo>
                <a:lnTo>
                  <a:pt x="1663010" y="506944"/>
                </a:lnTo>
                <a:lnTo>
                  <a:pt x="1640553" y="466063"/>
                </a:lnTo>
                <a:lnTo>
                  <a:pt x="1616617" y="426504"/>
                </a:lnTo>
                <a:lnTo>
                  <a:pt x="1591250" y="388324"/>
                </a:lnTo>
                <a:lnTo>
                  <a:pt x="1564498" y="351578"/>
                </a:lnTo>
                <a:lnTo>
                  <a:pt x="1536410" y="316324"/>
                </a:lnTo>
                <a:lnTo>
                  <a:pt x="1507031" y="282617"/>
                </a:lnTo>
                <a:lnTo>
                  <a:pt x="1476410" y="250515"/>
                </a:lnTo>
                <a:lnTo>
                  <a:pt x="1444593" y="220075"/>
                </a:lnTo>
                <a:lnTo>
                  <a:pt x="1411627" y="191352"/>
                </a:lnTo>
                <a:lnTo>
                  <a:pt x="1377560" y="164403"/>
                </a:lnTo>
                <a:lnTo>
                  <a:pt x="1342439" y="139285"/>
                </a:lnTo>
                <a:lnTo>
                  <a:pt x="1306310" y="116054"/>
                </a:lnTo>
                <a:lnTo>
                  <a:pt x="1269222" y="94768"/>
                </a:lnTo>
                <a:lnTo>
                  <a:pt x="1231221" y="75481"/>
                </a:lnTo>
                <a:lnTo>
                  <a:pt x="1192354" y="58252"/>
                </a:lnTo>
                <a:lnTo>
                  <a:pt x="1152668" y="43137"/>
                </a:lnTo>
                <a:lnTo>
                  <a:pt x="1112212" y="30192"/>
                </a:lnTo>
                <a:lnTo>
                  <a:pt x="1071031" y="19473"/>
                </a:lnTo>
                <a:lnTo>
                  <a:pt x="1029172" y="11038"/>
                </a:lnTo>
                <a:lnTo>
                  <a:pt x="986684" y="4943"/>
                </a:lnTo>
                <a:lnTo>
                  <a:pt x="943613" y="1245"/>
                </a:lnTo>
                <a:lnTo>
                  <a:pt x="900006" y="0"/>
                </a:lnTo>
                <a:lnTo>
                  <a:pt x="856400" y="1245"/>
                </a:lnTo>
                <a:lnTo>
                  <a:pt x="813329" y="4943"/>
                </a:lnTo>
                <a:lnTo>
                  <a:pt x="770841" y="11038"/>
                </a:lnTo>
                <a:lnTo>
                  <a:pt x="728982" y="19473"/>
                </a:lnTo>
                <a:lnTo>
                  <a:pt x="687801" y="30192"/>
                </a:lnTo>
                <a:lnTo>
                  <a:pt x="647345" y="43137"/>
                </a:lnTo>
                <a:lnTo>
                  <a:pt x="607659" y="58252"/>
                </a:lnTo>
                <a:lnTo>
                  <a:pt x="568792" y="75481"/>
                </a:lnTo>
                <a:lnTo>
                  <a:pt x="530791" y="94768"/>
                </a:lnTo>
                <a:lnTo>
                  <a:pt x="493703" y="116054"/>
                </a:lnTo>
                <a:lnTo>
                  <a:pt x="457574" y="139285"/>
                </a:lnTo>
                <a:lnTo>
                  <a:pt x="422453" y="164403"/>
                </a:lnTo>
                <a:lnTo>
                  <a:pt x="388386" y="191352"/>
                </a:lnTo>
                <a:lnTo>
                  <a:pt x="355420" y="220075"/>
                </a:lnTo>
                <a:lnTo>
                  <a:pt x="323603" y="250515"/>
                </a:lnTo>
                <a:lnTo>
                  <a:pt x="292982" y="282617"/>
                </a:lnTo>
                <a:lnTo>
                  <a:pt x="263603" y="316324"/>
                </a:lnTo>
                <a:lnTo>
                  <a:pt x="235514" y="351578"/>
                </a:lnTo>
                <a:lnTo>
                  <a:pt x="208763" y="388324"/>
                </a:lnTo>
                <a:lnTo>
                  <a:pt x="183396" y="426504"/>
                </a:lnTo>
                <a:lnTo>
                  <a:pt x="159460" y="466063"/>
                </a:lnTo>
                <a:lnTo>
                  <a:pt x="137002" y="506944"/>
                </a:lnTo>
                <a:lnTo>
                  <a:pt x="116071" y="549089"/>
                </a:lnTo>
                <a:lnTo>
                  <a:pt x="96712" y="592443"/>
                </a:lnTo>
                <a:lnTo>
                  <a:pt x="78973" y="636949"/>
                </a:lnTo>
                <a:lnTo>
                  <a:pt x="62901" y="682551"/>
                </a:lnTo>
                <a:lnTo>
                  <a:pt x="48543" y="729191"/>
                </a:lnTo>
                <a:lnTo>
                  <a:pt x="35947" y="776813"/>
                </a:lnTo>
                <a:lnTo>
                  <a:pt x="25160" y="825362"/>
                </a:lnTo>
                <a:lnTo>
                  <a:pt x="16228" y="874779"/>
                </a:lnTo>
                <a:lnTo>
                  <a:pt x="9199" y="925009"/>
                </a:lnTo>
                <a:lnTo>
                  <a:pt x="4119" y="975994"/>
                </a:lnTo>
                <a:lnTo>
                  <a:pt x="1037" y="1027680"/>
                </a:lnTo>
                <a:lnTo>
                  <a:pt x="0" y="1080008"/>
                </a:lnTo>
                <a:lnTo>
                  <a:pt x="1037" y="1132336"/>
                </a:lnTo>
                <a:lnTo>
                  <a:pt x="4119" y="1184021"/>
                </a:lnTo>
                <a:lnTo>
                  <a:pt x="9199" y="1235007"/>
                </a:lnTo>
                <a:lnTo>
                  <a:pt x="16228" y="1285236"/>
                </a:lnTo>
                <a:lnTo>
                  <a:pt x="25160" y="1334654"/>
                </a:lnTo>
                <a:lnTo>
                  <a:pt x="35947" y="1383202"/>
                </a:lnTo>
                <a:lnTo>
                  <a:pt x="48543" y="1430824"/>
                </a:lnTo>
                <a:lnTo>
                  <a:pt x="62901" y="1477465"/>
                </a:lnTo>
                <a:lnTo>
                  <a:pt x="78973" y="1523066"/>
                </a:lnTo>
                <a:lnTo>
                  <a:pt x="96712" y="1567572"/>
                </a:lnTo>
                <a:lnTo>
                  <a:pt x="116071" y="1610926"/>
                </a:lnTo>
                <a:lnTo>
                  <a:pt x="137002" y="1653072"/>
                </a:lnTo>
                <a:lnTo>
                  <a:pt x="159460" y="1693952"/>
                </a:lnTo>
                <a:lnTo>
                  <a:pt x="183396" y="1733511"/>
                </a:lnTo>
                <a:lnTo>
                  <a:pt x="208763" y="1771692"/>
                </a:lnTo>
                <a:lnTo>
                  <a:pt x="235514" y="1808437"/>
                </a:lnTo>
                <a:lnTo>
                  <a:pt x="263603" y="1843692"/>
                </a:lnTo>
                <a:lnTo>
                  <a:pt x="292982" y="1877398"/>
                </a:lnTo>
                <a:lnTo>
                  <a:pt x="323603" y="1909500"/>
                </a:lnTo>
                <a:lnTo>
                  <a:pt x="355420" y="1939941"/>
                </a:lnTo>
                <a:lnTo>
                  <a:pt x="388386" y="1968664"/>
                </a:lnTo>
                <a:lnTo>
                  <a:pt x="422453" y="1995612"/>
                </a:lnTo>
                <a:lnTo>
                  <a:pt x="457574" y="2020730"/>
                </a:lnTo>
                <a:lnTo>
                  <a:pt x="493703" y="2043961"/>
                </a:lnTo>
                <a:lnTo>
                  <a:pt x="530791" y="2065248"/>
                </a:lnTo>
                <a:lnTo>
                  <a:pt x="568792" y="2084534"/>
                </a:lnTo>
                <a:lnTo>
                  <a:pt x="607659" y="2101763"/>
                </a:lnTo>
                <a:lnTo>
                  <a:pt x="647345" y="2116878"/>
                </a:lnTo>
                <a:lnTo>
                  <a:pt x="687801" y="2129824"/>
                </a:lnTo>
                <a:lnTo>
                  <a:pt x="728982" y="2140542"/>
                </a:lnTo>
                <a:lnTo>
                  <a:pt x="770841" y="2148977"/>
                </a:lnTo>
                <a:lnTo>
                  <a:pt x="813329" y="2155072"/>
                </a:lnTo>
                <a:lnTo>
                  <a:pt x="856400" y="2158770"/>
                </a:lnTo>
                <a:lnTo>
                  <a:pt x="900006" y="2160016"/>
                </a:lnTo>
                <a:lnTo>
                  <a:pt x="943613" y="2158770"/>
                </a:lnTo>
                <a:lnTo>
                  <a:pt x="986684" y="2155072"/>
                </a:lnTo>
                <a:lnTo>
                  <a:pt x="1029172" y="2148977"/>
                </a:lnTo>
                <a:lnTo>
                  <a:pt x="1071031" y="2140542"/>
                </a:lnTo>
                <a:lnTo>
                  <a:pt x="1112212" y="2129824"/>
                </a:lnTo>
                <a:lnTo>
                  <a:pt x="1152668" y="2116878"/>
                </a:lnTo>
                <a:lnTo>
                  <a:pt x="1192354" y="2101763"/>
                </a:lnTo>
                <a:lnTo>
                  <a:pt x="1231221" y="2084534"/>
                </a:lnTo>
                <a:lnTo>
                  <a:pt x="1269222" y="2065248"/>
                </a:lnTo>
                <a:lnTo>
                  <a:pt x="1306310" y="2043961"/>
                </a:lnTo>
                <a:lnTo>
                  <a:pt x="1342439" y="2020730"/>
                </a:lnTo>
                <a:lnTo>
                  <a:pt x="1377560" y="1995612"/>
                </a:lnTo>
                <a:lnTo>
                  <a:pt x="1411627" y="1968664"/>
                </a:lnTo>
                <a:lnTo>
                  <a:pt x="1444593" y="1939941"/>
                </a:lnTo>
                <a:lnTo>
                  <a:pt x="1476410" y="1909500"/>
                </a:lnTo>
                <a:lnTo>
                  <a:pt x="1507031" y="1877398"/>
                </a:lnTo>
                <a:lnTo>
                  <a:pt x="1536410" y="1843692"/>
                </a:lnTo>
                <a:lnTo>
                  <a:pt x="1564498" y="1808437"/>
                </a:lnTo>
                <a:lnTo>
                  <a:pt x="1591250" y="1771692"/>
                </a:lnTo>
                <a:lnTo>
                  <a:pt x="1616617" y="1733511"/>
                </a:lnTo>
                <a:lnTo>
                  <a:pt x="1640553" y="1693952"/>
                </a:lnTo>
                <a:lnTo>
                  <a:pt x="1663010" y="1653072"/>
                </a:lnTo>
                <a:lnTo>
                  <a:pt x="1683942" y="1610926"/>
                </a:lnTo>
                <a:lnTo>
                  <a:pt x="1703301" y="1567572"/>
                </a:lnTo>
                <a:lnTo>
                  <a:pt x="1721040" y="1523066"/>
                </a:lnTo>
                <a:lnTo>
                  <a:pt x="1737112" y="1477465"/>
                </a:lnTo>
                <a:lnTo>
                  <a:pt x="1751469" y="1430824"/>
                </a:lnTo>
                <a:lnTo>
                  <a:pt x="1764065" y="1383202"/>
                </a:lnTo>
                <a:lnTo>
                  <a:pt x="1774853" y="1334654"/>
                </a:lnTo>
                <a:lnTo>
                  <a:pt x="1783785" y="1285236"/>
                </a:lnTo>
                <a:lnTo>
                  <a:pt x="1790814" y="1235007"/>
                </a:lnTo>
                <a:lnTo>
                  <a:pt x="1795893" y="1184021"/>
                </a:lnTo>
                <a:lnTo>
                  <a:pt x="1798975" y="1132336"/>
                </a:lnTo>
                <a:lnTo>
                  <a:pt x="1800013" y="1080008"/>
                </a:lnTo>
                <a:close/>
              </a:path>
            </a:pathLst>
          </a:custGeom>
          <a:ln w="126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8028" y="3029398"/>
            <a:ext cx="1428278" cy="713484"/>
          </a:xfrm>
          <a:custGeom>
            <a:avLst/>
            <a:gdLst/>
            <a:ahLst/>
            <a:cxnLst/>
            <a:rect l="l" t="t" r="r" b="b"/>
            <a:pathLst>
              <a:path w="720090" h="360044">
                <a:moveTo>
                  <a:pt x="720005" y="0"/>
                </a:moveTo>
                <a:lnTo>
                  <a:pt x="0" y="0"/>
                </a:lnTo>
                <a:lnTo>
                  <a:pt x="0" y="360002"/>
                </a:lnTo>
                <a:lnTo>
                  <a:pt x="720005" y="360002"/>
                </a:lnTo>
                <a:lnTo>
                  <a:pt x="720005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23167" y="3029398"/>
            <a:ext cx="1071838" cy="1070855"/>
          </a:xfrm>
          <a:custGeom>
            <a:avLst/>
            <a:gdLst/>
            <a:ahLst/>
            <a:cxnLst/>
            <a:rect l="l" t="t" r="r" b="b"/>
            <a:pathLst>
              <a:path w="540385" h="540385">
                <a:moveTo>
                  <a:pt x="540004" y="0"/>
                </a:moveTo>
                <a:lnTo>
                  <a:pt x="0" y="0"/>
                </a:lnTo>
                <a:lnTo>
                  <a:pt x="0" y="540004"/>
                </a:lnTo>
                <a:lnTo>
                  <a:pt x="540004" y="540004"/>
                </a:lnTo>
                <a:lnTo>
                  <a:pt x="540004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5217" y="3956818"/>
            <a:ext cx="1714185" cy="856933"/>
          </a:xfrm>
          <a:custGeom>
            <a:avLst/>
            <a:gdLst/>
            <a:ahLst/>
            <a:cxnLst/>
            <a:rect l="l" t="t" r="r" b="b"/>
            <a:pathLst>
              <a:path w="864235" h="432435">
                <a:moveTo>
                  <a:pt x="864006" y="0"/>
                </a:moveTo>
                <a:lnTo>
                  <a:pt x="0" y="0"/>
                </a:lnTo>
                <a:lnTo>
                  <a:pt x="0" y="432003"/>
                </a:lnTo>
                <a:lnTo>
                  <a:pt x="864006" y="432003"/>
                </a:lnTo>
                <a:lnTo>
                  <a:pt x="864006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23167" y="3029398"/>
            <a:ext cx="1071838" cy="1070855"/>
          </a:xfrm>
          <a:custGeom>
            <a:avLst/>
            <a:gdLst/>
            <a:ahLst/>
            <a:cxnLst/>
            <a:rect l="l" t="t" r="r" b="b"/>
            <a:pathLst>
              <a:path w="540385" h="540385">
                <a:moveTo>
                  <a:pt x="0" y="540004"/>
                </a:moveTo>
                <a:lnTo>
                  <a:pt x="0" y="0"/>
                </a:lnTo>
                <a:lnTo>
                  <a:pt x="540004" y="0"/>
                </a:lnTo>
                <a:lnTo>
                  <a:pt x="540004" y="540004"/>
                </a:lnTo>
                <a:lnTo>
                  <a:pt x="0" y="540004"/>
                </a:lnTo>
                <a:close/>
              </a:path>
            </a:pathLst>
          </a:custGeom>
          <a:ln w="12652">
            <a:solidFill>
              <a:srgbClr val="BF7F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38028" y="3029398"/>
            <a:ext cx="1428278" cy="674544"/>
          </a:xfrm>
          <a:prstGeom prst="rect">
            <a:avLst/>
          </a:prstGeom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subroutine</a:t>
            </a:r>
            <a:endParaRPr dirty="0">
              <a:latin typeface="Arial"/>
              <a:cs typeface="Arial"/>
            </a:endParaRPr>
          </a:p>
          <a:p>
            <a:pPr algn="ctr">
              <a:spcBef>
                <a:spcPts val="1071"/>
              </a:spcBef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2</a:t>
            </a:r>
            <a:endParaRPr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95696" y="2949105"/>
            <a:ext cx="526473" cy="301153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/>
          <a:p>
            <a:pPr marL="25179">
              <a:spcBef>
                <a:spcPts val="188"/>
              </a:spcBef>
            </a:pPr>
            <a:r>
              <a:rPr spc="-178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pc="-20" dirty="0">
                <a:solidFill>
                  <a:srgbClr val="0000FF"/>
                </a:solidFill>
                <a:latin typeface="Arial"/>
                <a:cs typeface="Arial"/>
              </a:rPr>
              <a:t>rr</a:t>
            </a:r>
            <a:r>
              <a:rPr spc="-89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79218" y="3767509"/>
            <a:ext cx="759481" cy="301153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/>
          <a:p>
            <a:pPr marL="25179">
              <a:spcBef>
                <a:spcPts val="188"/>
              </a:spcBef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3</a:t>
            </a:r>
            <a:endParaRPr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5217" y="3956818"/>
            <a:ext cx="1714185" cy="856933"/>
          </a:xfrm>
          <a:prstGeom prst="rect">
            <a:avLst/>
          </a:prstGeom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22"/>
              </a:lnSpc>
            </a:pPr>
            <a:r>
              <a:rPr spc="-50" dirty="0">
                <a:solidFill>
                  <a:srgbClr val="0000FF"/>
                </a:solidFill>
                <a:latin typeface="Arial"/>
                <a:cs typeface="Arial"/>
              </a:rPr>
              <a:t>main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program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0</a:t>
            </a:r>
            <a:endParaRPr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65977" y="4313517"/>
            <a:ext cx="739329" cy="1213048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spc="-40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99"/>
              </a:spcBef>
            </a:pPr>
            <a:endParaRPr sz="25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4</a:t>
            </a:r>
            <a:endParaRPr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95054" y="4955576"/>
            <a:ext cx="1428278" cy="748923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6212" indent="103232">
              <a:lnSpc>
                <a:spcPts val="2020"/>
              </a:lnSpc>
            </a:pP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stack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346212"/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1</a:t>
            </a:r>
            <a:endParaRPr dirty="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046747" y="6282522"/>
            <a:ext cx="20781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>
              <a:lnSpc>
                <a:spcPts val="2359"/>
              </a:lnSpc>
            </a:pPr>
            <a:r>
              <a:rPr sz="2000" u="heavy" spc="-10" dirty="0">
                <a:solidFill>
                  <a:srgbClr val="0000FF"/>
                </a:solidFill>
                <a:latin typeface="Times New Roman"/>
                <a:cs typeface="Times New Roman"/>
                <a:hlinkClick r:id="" action="ppaction://noaction"/>
              </a:rPr>
              <a:t> </a:t>
            </a:r>
            <a:r>
              <a:rPr sz="2000" u="heavy" spc="-248" dirty="0">
                <a:solidFill>
                  <a:srgbClr val="0000FF"/>
                </a:solidFill>
                <a:latin typeface="Times New Roman"/>
                <a:cs typeface="Times New Roman"/>
                <a:hlinkClick r:id="" action="ppaction://noaction"/>
              </a:rPr>
              <a:t> 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Ví dụ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514449" y="2004243"/>
            <a:ext cx="14494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 gian</a:t>
            </a:r>
            <a:endParaRPr lang="en-US" altLang="ja-JP" dirty="0">
              <a:solidFill>
                <a:srgbClr val="3C33F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</a:t>
            </a:r>
            <a:r>
              <a:rPr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ịa</a:t>
            </a:r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chỉ  logic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98803" y="6344941"/>
            <a:ext cx="1064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nhớ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83766" y="1563632"/>
            <a:ext cx="1577000" cy="8665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3C3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HĐH</a:t>
            </a:r>
            <a:endParaRPr kumimoji="1" lang="ja-JP" altLang="en-US" sz="24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83766" y="2430200"/>
            <a:ext cx="1577000" cy="3810000"/>
          </a:xfrm>
          <a:prstGeom prst="rect">
            <a:avLst/>
          </a:prstGeom>
          <a:solidFill>
            <a:schemeClr val="bg1"/>
          </a:solidFill>
          <a:ln>
            <a:solidFill>
              <a:srgbClr val="3C3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Rectangle 41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2.3 Chiến lược phân đoạn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3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904005"/>
              </p:ext>
            </p:extLst>
          </p:nvPr>
        </p:nvGraphicFramePr>
        <p:xfrm>
          <a:off x="4267200" y="4347045"/>
          <a:ext cx="2126595" cy="1963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837">
                <a:tc>
                  <a:txBody>
                    <a:bodyPr/>
                    <a:lstStyle/>
                    <a:p>
                      <a:pPr marL="72390">
                        <a:lnSpc>
                          <a:spcPts val="103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sz="2000" i="1" dirty="0">
                          <a:latin typeface="Lucida Sans"/>
                          <a:cs typeface="Lucida Sans"/>
                        </a:rPr>
                        <a:t>A</a:t>
                      </a:r>
                      <a:endParaRPr sz="2000">
                        <a:latin typeface="Lucida Sans"/>
                        <a:cs typeface="Lucida Sans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30"/>
                        </a:lnSpc>
                      </a:pPr>
                      <a:r>
                        <a:rPr sz="2000" i="1" dirty="0">
                          <a:latin typeface="Lucida Sans"/>
                          <a:cs typeface="Lucida Sans"/>
                        </a:rPr>
                        <a:t>L</a:t>
                      </a:r>
                      <a:endParaRPr sz="2000">
                        <a:latin typeface="Lucida Sans"/>
                        <a:cs typeface="Lucida Sans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30"/>
                        </a:lnSpc>
                      </a:pPr>
                      <a:r>
                        <a:rPr lang="en-US" sz="2000" dirty="0">
                          <a:latin typeface="Arial"/>
                          <a:cs typeface="Arial"/>
                        </a:rPr>
                        <a:t>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30"/>
                        </a:lnSpc>
                      </a:pPr>
                      <a:r>
                        <a:rPr lang="en-US" sz="2000" spc="-5" dirty="0">
                          <a:latin typeface="Arial"/>
                          <a:cs typeface="Arial"/>
                        </a:rPr>
                        <a:t>-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3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1000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lang="en-US" sz="2000" dirty="0">
                          <a:latin typeface="Arial"/>
                          <a:cs typeface="Arial"/>
                        </a:rPr>
                        <a:t>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lang="en-US" sz="2000" spc="-5" dirty="0">
                          <a:latin typeface="Arial"/>
                          <a:cs typeface="Arial"/>
                        </a:rPr>
                        <a:t>-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-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lang="en-US" sz="2000" dirty="0">
                          <a:latin typeface="Arial"/>
                          <a:cs typeface="Arial"/>
                        </a:rPr>
                        <a:t>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lang="en-US" sz="2000" spc="-5" dirty="0">
                          <a:latin typeface="Arial"/>
                          <a:cs typeface="Arial"/>
                        </a:rPr>
                        <a:t>-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1100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004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lang="en-US" sz="2000" dirty="0">
                          <a:latin typeface="Arial"/>
                          <a:cs typeface="Arial"/>
                        </a:rPr>
                        <a:t>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lang="en-US" sz="2000" spc="-5" dirty="0">
                          <a:latin typeface="Arial"/>
                          <a:cs typeface="Arial"/>
                        </a:rPr>
                        <a:t>-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1000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837">
                <a:tc gridSpan="3"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sz="2000" spc="-75" dirty="0">
                          <a:latin typeface="Arial"/>
                          <a:cs typeface="Arial"/>
                        </a:rPr>
                        <a:t>SCB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416799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185672"/>
          </a:xfrm>
        </p:spPr>
        <p:txBody>
          <a:bodyPr>
            <a:normAutofit/>
          </a:bodyPr>
          <a:lstStyle/>
          <a:p>
            <a:pPr algn="l"/>
            <a:r>
              <a:rPr lang="vi-VN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 </a:t>
            </a:r>
            <a:r>
              <a:rPr lang="en-US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vi-VN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Quản lý bộ nhớ</a:t>
            </a:r>
            <a:br>
              <a:rPr lang="en-US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2. Các chiến lược quản lý bộ nhớ</a:t>
            </a:r>
            <a:endParaRPr kumimoji="1" lang="ja-JP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Operating Systems 2 - Memory Manager">
            <a:hlinkClick r:id="" action="ppaction://media"/>
            <a:extLst>
              <a:ext uri="{FF2B5EF4-FFF2-40B4-BE49-F238E27FC236}">
                <a16:creationId xmlns:a16="http://schemas.microsoft.com/office/drawing/2014/main" id="{1E82571E-3E30-4E1F-9A54-63C6C414B60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5242" end="32477.377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188" y="1708860"/>
            <a:ext cx="7853211" cy="4417304"/>
          </a:xfrm>
        </p:spPr>
      </p:pic>
    </p:spTree>
    <p:extLst>
      <p:ext uri="{BB962C8B-B14F-4D97-AF65-F5344CB8AC3E}">
        <p14:creationId xmlns:p14="http://schemas.microsoft.com/office/powerpoint/2010/main" val="132827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17198" y="6415015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0866" y="6402432"/>
            <a:ext cx="404301" cy="75501"/>
          </a:xfrm>
          <a:custGeom>
            <a:avLst/>
            <a:gdLst/>
            <a:ahLst/>
            <a:cxnLst/>
            <a:rect l="l" t="t" r="r" b="b"/>
            <a:pathLst>
              <a:path w="203835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835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92008" y="6389848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17198" y="6440184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92008" y="6465351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17198" y="6490518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29463" y="6389848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54653" y="6415015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54653" y="6440184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78321" y="6402432"/>
            <a:ext cx="404301" cy="75501"/>
          </a:xfrm>
          <a:custGeom>
            <a:avLst/>
            <a:gdLst/>
            <a:ahLst/>
            <a:cxnLst/>
            <a:rect l="l" t="t" r="r" b="b"/>
            <a:pathLst>
              <a:path w="203835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835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29463" y="6465351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54653" y="6490518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66918" y="6389848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92108" y="6415015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92108" y="6440184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28495" y="6570163"/>
            <a:ext cx="40304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4815" y="6517661"/>
            <a:ext cx="60456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16897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3029" y="6425082"/>
            <a:ext cx="60456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19182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9716" y="6544996"/>
            <a:ext cx="60456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1000" y="1959298"/>
            <a:ext cx="3570694" cy="4280902"/>
          </a:xfrm>
          <a:custGeom>
            <a:avLst/>
            <a:gdLst/>
            <a:ahLst/>
            <a:cxnLst/>
            <a:rect l="l" t="t" r="r" b="b"/>
            <a:pathLst>
              <a:path w="1800225" h="2160270">
                <a:moveTo>
                  <a:pt x="900006" y="0"/>
                </a:moveTo>
                <a:lnTo>
                  <a:pt x="856400" y="1245"/>
                </a:lnTo>
                <a:lnTo>
                  <a:pt x="813329" y="4943"/>
                </a:lnTo>
                <a:lnTo>
                  <a:pt x="770841" y="11038"/>
                </a:lnTo>
                <a:lnTo>
                  <a:pt x="728982" y="19473"/>
                </a:lnTo>
                <a:lnTo>
                  <a:pt x="687801" y="30192"/>
                </a:lnTo>
                <a:lnTo>
                  <a:pt x="647345" y="43137"/>
                </a:lnTo>
                <a:lnTo>
                  <a:pt x="607659" y="58252"/>
                </a:lnTo>
                <a:lnTo>
                  <a:pt x="568792" y="75481"/>
                </a:lnTo>
                <a:lnTo>
                  <a:pt x="530791" y="94768"/>
                </a:lnTo>
                <a:lnTo>
                  <a:pt x="493703" y="116054"/>
                </a:lnTo>
                <a:lnTo>
                  <a:pt x="457574" y="139285"/>
                </a:lnTo>
                <a:lnTo>
                  <a:pt x="422453" y="164403"/>
                </a:lnTo>
                <a:lnTo>
                  <a:pt x="388386" y="191352"/>
                </a:lnTo>
                <a:lnTo>
                  <a:pt x="355420" y="220075"/>
                </a:lnTo>
                <a:lnTo>
                  <a:pt x="323603" y="250515"/>
                </a:lnTo>
                <a:lnTo>
                  <a:pt x="292982" y="282617"/>
                </a:lnTo>
                <a:lnTo>
                  <a:pt x="263603" y="316324"/>
                </a:lnTo>
                <a:lnTo>
                  <a:pt x="235514" y="351578"/>
                </a:lnTo>
                <a:lnTo>
                  <a:pt x="208763" y="388324"/>
                </a:lnTo>
                <a:lnTo>
                  <a:pt x="183396" y="426504"/>
                </a:lnTo>
                <a:lnTo>
                  <a:pt x="159460" y="466063"/>
                </a:lnTo>
                <a:lnTo>
                  <a:pt x="137002" y="506944"/>
                </a:lnTo>
                <a:lnTo>
                  <a:pt x="116071" y="549089"/>
                </a:lnTo>
                <a:lnTo>
                  <a:pt x="96712" y="592443"/>
                </a:lnTo>
                <a:lnTo>
                  <a:pt x="78973" y="636949"/>
                </a:lnTo>
                <a:lnTo>
                  <a:pt x="62901" y="682551"/>
                </a:lnTo>
                <a:lnTo>
                  <a:pt x="48543" y="729191"/>
                </a:lnTo>
                <a:lnTo>
                  <a:pt x="35947" y="776813"/>
                </a:lnTo>
                <a:lnTo>
                  <a:pt x="25160" y="825362"/>
                </a:lnTo>
                <a:lnTo>
                  <a:pt x="16228" y="874779"/>
                </a:lnTo>
                <a:lnTo>
                  <a:pt x="9199" y="925009"/>
                </a:lnTo>
                <a:lnTo>
                  <a:pt x="4119" y="975994"/>
                </a:lnTo>
                <a:lnTo>
                  <a:pt x="1037" y="1027680"/>
                </a:lnTo>
                <a:lnTo>
                  <a:pt x="0" y="1080008"/>
                </a:lnTo>
                <a:lnTo>
                  <a:pt x="1037" y="1132336"/>
                </a:lnTo>
                <a:lnTo>
                  <a:pt x="4119" y="1184021"/>
                </a:lnTo>
                <a:lnTo>
                  <a:pt x="9199" y="1235007"/>
                </a:lnTo>
                <a:lnTo>
                  <a:pt x="16228" y="1285236"/>
                </a:lnTo>
                <a:lnTo>
                  <a:pt x="25160" y="1334654"/>
                </a:lnTo>
                <a:lnTo>
                  <a:pt x="35947" y="1383202"/>
                </a:lnTo>
                <a:lnTo>
                  <a:pt x="48543" y="1430824"/>
                </a:lnTo>
                <a:lnTo>
                  <a:pt x="62901" y="1477465"/>
                </a:lnTo>
                <a:lnTo>
                  <a:pt x="78973" y="1523066"/>
                </a:lnTo>
                <a:lnTo>
                  <a:pt x="96712" y="1567572"/>
                </a:lnTo>
                <a:lnTo>
                  <a:pt x="116071" y="1610926"/>
                </a:lnTo>
                <a:lnTo>
                  <a:pt x="137002" y="1653072"/>
                </a:lnTo>
                <a:lnTo>
                  <a:pt x="159460" y="1693952"/>
                </a:lnTo>
                <a:lnTo>
                  <a:pt x="183396" y="1733511"/>
                </a:lnTo>
                <a:lnTo>
                  <a:pt x="208763" y="1771692"/>
                </a:lnTo>
                <a:lnTo>
                  <a:pt x="235514" y="1808437"/>
                </a:lnTo>
                <a:lnTo>
                  <a:pt x="263603" y="1843692"/>
                </a:lnTo>
                <a:lnTo>
                  <a:pt x="292982" y="1877398"/>
                </a:lnTo>
                <a:lnTo>
                  <a:pt x="323603" y="1909500"/>
                </a:lnTo>
                <a:lnTo>
                  <a:pt x="355420" y="1939941"/>
                </a:lnTo>
                <a:lnTo>
                  <a:pt x="388386" y="1968664"/>
                </a:lnTo>
                <a:lnTo>
                  <a:pt x="422453" y="1995612"/>
                </a:lnTo>
                <a:lnTo>
                  <a:pt x="457574" y="2020730"/>
                </a:lnTo>
                <a:lnTo>
                  <a:pt x="493703" y="2043961"/>
                </a:lnTo>
                <a:lnTo>
                  <a:pt x="530791" y="2065248"/>
                </a:lnTo>
                <a:lnTo>
                  <a:pt x="568792" y="2084534"/>
                </a:lnTo>
                <a:lnTo>
                  <a:pt x="607659" y="2101763"/>
                </a:lnTo>
                <a:lnTo>
                  <a:pt x="647345" y="2116878"/>
                </a:lnTo>
                <a:lnTo>
                  <a:pt x="687801" y="2129824"/>
                </a:lnTo>
                <a:lnTo>
                  <a:pt x="728982" y="2140542"/>
                </a:lnTo>
                <a:lnTo>
                  <a:pt x="770841" y="2148977"/>
                </a:lnTo>
                <a:lnTo>
                  <a:pt x="813329" y="2155072"/>
                </a:lnTo>
                <a:lnTo>
                  <a:pt x="856400" y="2158770"/>
                </a:lnTo>
                <a:lnTo>
                  <a:pt x="900006" y="2160016"/>
                </a:lnTo>
                <a:lnTo>
                  <a:pt x="943613" y="2158770"/>
                </a:lnTo>
                <a:lnTo>
                  <a:pt x="986684" y="2155072"/>
                </a:lnTo>
                <a:lnTo>
                  <a:pt x="1029172" y="2148977"/>
                </a:lnTo>
                <a:lnTo>
                  <a:pt x="1071031" y="2140542"/>
                </a:lnTo>
                <a:lnTo>
                  <a:pt x="1112212" y="2129824"/>
                </a:lnTo>
                <a:lnTo>
                  <a:pt x="1152668" y="2116878"/>
                </a:lnTo>
                <a:lnTo>
                  <a:pt x="1192354" y="2101763"/>
                </a:lnTo>
                <a:lnTo>
                  <a:pt x="1231221" y="2084534"/>
                </a:lnTo>
                <a:lnTo>
                  <a:pt x="1269222" y="2065248"/>
                </a:lnTo>
                <a:lnTo>
                  <a:pt x="1306310" y="2043961"/>
                </a:lnTo>
                <a:lnTo>
                  <a:pt x="1342439" y="2020730"/>
                </a:lnTo>
                <a:lnTo>
                  <a:pt x="1377560" y="1995612"/>
                </a:lnTo>
                <a:lnTo>
                  <a:pt x="1411627" y="1968664"/>
                </a:lnTo>
                <a:lnTo>
                  <a:pt x="1444593" y="1939941"/>
                </a:lnTo>
                <a:lnTo>
                  <a:pt x="1476410" y="1909500"/>
                </a:lnTo>
                <a:lnTo>
                  <a:pt x="1507031" y="1877398"/>
                </a:lnTo>
                <a:lnTo>
                  <a:pt x="1536410" y="1843692"/>
                </a:lnTo>
                <a:lnTo>
                  <a:pt x="1564498" y="1808437"/>
                </a:lnTo>
                <a:lnTo>
                  <a:pt x="1591250" y="1771692"/>
                </a:lnTo>
                <a:lnTo>
                  <a:pt x="1616617" y="1733511"/>
                </a:lnTo>
                <a:lnTo>
                  <a:pt x="1640553" y="1693952"/>
                </a:lnTo>
                <a:lnTo>
                  <a:pt x="1663010" y="1653072"/>
                </a:lnTo>
                <a:lnTo>
                  <a:pt x="1683942" y="1610926"/>
                </a:lnTo>
                <a:lnTo>
                  <a:pt x="1703301" y="1567572"/>
                </a:lnTo>
                <a:lnTo>
                  <a:pt x="1721040" y="1523066"/>
                </a:lnTo>
                <a:lnTo>
                  <a:pt x="1737112" y="1477465"/>
                </a:lnTo>
                <a:lnTo>
                  <a:pt x="1751469" y="1430824"/>
                </a:lnTo>
                <a:lnTo>
                  <a:pt x="1764065" y="1383202"/>
                </a:lnTo>
                <a:lnTo>
                  <a:pt x="1774853" y="1334654"/>
                </a:lnTo>
                <a:lnTo>
                  <a:pt x="1783785" y="1285236"/>
                </a:lnTo>
                <a:lnTo>
                  <a:pt x="1790814" y="1235007"/>
                </a:lnTo>
                <a:lnTo>
                  <a:pt x="1795893" y="1184021"/>
                </a:lnTo>
                <a:lnTo>
                  <a:pt x="1798975" y="1132336"/>
                </a:lnTo>
                <a:lnTo>
                  <a:pt x="1800013" y="1080008"/>
                </a:lnTo>
                <a:lnTo>
                  <a:pt x="1798975" y="1027680"/>
                </a:lnTo>
                <a:lnTo>
                  <a:pt x="1795893" y="975994"/>
                </a:lnTo>
                <a:lnTo>
                  <a:pt x="1790814" y="925009"/>
                </a:lnTo>
                <a:lnTo>
                  <a:pt x="1783785" y="874779"/>
                </a:lnTo>
                <a:lnTo>
                  <a:pt x="1774853" y="825362"/>
                </a:lnTo>
                <a:lnTo>
                  <a:pt x="1764065" y="776813"/>
                </a:lnTo>
                <a:lnTo>
                  <a:pt x="1751469" y="729191"/>
                </a:lnTo>
                <a:lnTo>
                  <a:pt x="1737112" y="682551"/>
                </a:lnTo>
                <a:lnTo>
                  <a:pt x="1721040" y="636949"/>
                </a:lnTo>
                <a:lnTo>
                  <a:pt x="1703301" y="592443"/>
                </a:lnTo>
                <a:lnTo>
                  <a:pt x="1683942" y="549089"/>
                </a:lnTo>
                <a:lnTo>
                  <a:pt x="1663010" y="506944"/>
                </a:lnTo>
                <a:lnTo>
                  <a:pt x="1640553" y="466063"/>
                </a:lnTo>
                <a:lnTo>
                  <a:pt x="1616617" y="426504"/>
                </a:lnTo>
                <a:lnTo>
                  <a:pt x="1591250" y="388324"/>
                </a:lnTo>
                <a:lnTo>
                  <a:pt x="1564498" y="351578"/>
                </a:lnTo>
                <a:lnTo>
                  <a:pt x="1536410" y="316324"/>
                </a:lnTo>
                <a:lnTo>
                  <a:pt x="1507031" y="282617"/>
                </a:lnTo>
                <a:lnTo>
                  <a:pt x="1476410" y="250515"/>
                </a:lnTo>
                <a:lnTo>
                  <a:pt x="1444593" y="220075"/>
                </a:lnTo>
                <a:lnTo>
                  <a:pt x="1411627" y="191352"/>
                </a:lnTo>
                <a:lnTo>
                  <a:pt x="1377560" y="164403"/>
                </a:lnTo>
                <a:lnTo>
                  <a:pt x="1342439" y="139285"/>
                </a:lnTo>
                <a:lnTo>
                  <a:pt x="1306310" y="116054"/>
                </a:lnTo>
                <a:lnTo>
                  <a:pt x="1269222" y="94768"/>
                </a:lnTo>
                <a:lnTo>
                  <a:pt x="1231221" y="75481"/>
                </a:lnTo>
                <a:lnTo>
                  <a:pt x="1192354" y="58252"/>
                </a:lnTo>
                <a:lnTo>
                  <a:pt x="1152668" y="43137"/>
                </a:lnTo>
                <a:lnTo>
                  <a:pt x="1112212" y="30192"/>
                </a:lnTo>
                <a:lnTo>
                  <a:pt x="1071031" y="19473"/>
                </a:lnTo>
                <a:lnTo>
                  <a:pt x="1029172" y="11038"/>
                </a:lnTo>
                <a:lnTo>
                  <a:pt x="986684" y="4943"/>
                </a:lnTo>
                <a:lnTo>
                  <a:pt x="943613" y="1245"/>
                </a:lnTo>
                <a:lnTo>
                  <a:pt x="900006" y="0"/>
                </a:lnTo>
                <a:close/>
              </a:path>
            </a:pathLst>
          </a:custGeom>
          <a:solidFill>
            <a:srgbClr val="EFF9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1000" y="1959298"/>
            <a:ext cx="3570694" cy="4280902"/>
          </a:xfrm>
          <a:custGeom>
            <a:avLst/>
            <a:gdLst/>
            <a:ahLst/>
            <a:cxnLst/>
            <a:rect l="l" t="t" r="r" b="b"/>
            <a:pathLst>
              <a:path w="1800225" h="2160270">
                <a:moveTo>
                  <a:pt x="1800013" y="1080008"/>
                </a:moveTo>
                <a:lnTo>
                  <a:pt x="1798975" y="1027680"/>
                </a:lnTo>
                <a:lnTo>
                  <a:pt x="1795893" y="975994"/>
                </a:lnTo>
                <a:lnTo>
                  <a:pt x="1790814" y="925009"/>
                </a:lnTo>
                <a:lnTo>
                  <a:pt x="1783785" y="874779"/>
                </a:lnTo>
                <a:lnTo>
                  <a:pt x="1774853" y="825362"/>
                </a:lnTo>
                <a:lnTo>
                  <a:pt x="1764065" y="776813"/>
                </a:lnTo>
                <a:lnTo>
                  <a:pt x="1751469" y="729191"/>
                </a:lnTo>
                <a:lnTo>
                  <a:pt x="1737112" y="682551"/>
                </a:lnTo>
                <a:lnTo>
                  <a:pt x="1721040" y="636949"/>
                </a:lnTo>
                <a:lnTo>
                  <a:pt x="1703301" y="592443"/>
                </a:lnTo>
                <a:lnTo>
                  <a:pt x="1683942" y="549089"/>
                </a:lnTo>
                <a:lnTo>
                  <a:pt x="1663010" y="506944"/>
                </a:lnTo>
                <a:lnTo>
                  <a:pt x="1640553" y="466063"/>
                </a:lnTo>
                <a:lnTo>
                  <a:pt x="1616617" y="426504"/>
                </a:lnTo>
                <a:lnTo>
                  <a:pt x="1591250" y="388324"/>
                </a:lnTo>
                <a:lnTo>
                  <a:pt x="1564498" y="351578"/>
                </a:lnTo>
                <a:lnTo>
                  <a:pt x="1536410" y="316324"/>
                </a:lnTo>
                <a:lnTo>
                  <a:pt x="1507031" y="282617"/>
                </a:lnTo>
                <a:lnTo>
                  <a:pt x="1476410" y="250515"/>
                </a:lnTo>
                <a:lnTo>
                  <a:pt x="1444593" y="220075"/>
                </a:lnTo>
                <a:lnTo>
                  <a:pt x="1411627" y="191352"/>
                </a:lnTo>
                <a:lnTo>
                  <a:pt x="1377560" y="164403"/>
                </a:lnTo>
                <a:lnTo>
                  <a:pt x="1342439" y="139285"/>
                </a:lnTo>
                <a:lnTo>
                  <a:pt x="1306310" y="116054"/>
                </a:lnTo>
                <a:lnTo>
                  <a:pt x="1269222" y="94768"/>
                </a:lnTo>
                <a:lnTo>
                  <a:pt x="1231221" y="75481"/>
                </a:lnTo>
                <a:lnTo>
                  <a:pt x="1192354" y="58252"/>
                </a:lnTo>
                <a:lnTo>
                  <a:pt x="1152668" y="43137"/>
                </a:lnTo>
                <a:lnTo>
                  <a:pt x="1112212" y="30192"/>
                </a:lnTo>
                <a:lnTo>
                  <a:pt x="1071031" y="19473"/>
                </a:lnTo>
                <a:lnTo>
                  <a:pt x="1029172" y="11038"/>
                </a:lnTo>
                <a:lnTo>
                  <a:pt x="986684" y="4943"/>
                </a:lnTo>
                <a:lnTo>
                  <a:pt x="943613" y="1245"/>
                </a:lnTo>
                <a:lnTo>
                  <a:pt x="900006" y="0"/>
                </a:lnTo>
                <a:lnTo>
                  <a:pt x="856400" y="1245"/>
                </a:lnTo>
                <a:lnTo>
                  <a:pt x="813329" y="4943"/>
                </a:lnTo>
                <a:lnTo>
                  <a:pt x="770841" y="11038"/>
                </a:lnTo>
                <a:lnTo>
                  <a:pt x="728982" y="19473"/>
                </a:lnTo>
                <a:lnTo>
                  <a:pt x="687801" y="30192"/>
                </a:lnTo>
                <a:lnTo>
                  <a:pt x="647345" y="43137"/>
                </a:lnTo>
                <a:lnTo>
                  <a:pt x="607659" y="58252"/>
                </a:lnTo>
                <a:lnTo>
                  <a:pt x="568792" y="75481"/>
                </a:lnTo>
                <a:lnTo>
                  <a:pt x="530791" y="94768"/>
                </a:lnTo>
                <a:lnTo>
                  <a:pt x="493703" y="116054"/>
                </a:lnTo>
                <a:lnTo>
                  <a:pt x="457574" y="139285"/>
                </a:lnTo>
                <a:lnTo>
                  <a:pt x="422453" y="164403"/>
                </a:lnTo>
                <a:lnTo>
                  <a:pt x="388386" y="191352"/>
                </a:lnTo>
                <a:lnTo>
                  <a:pt x="355420" y="220075"/>
                </a:lnTo>
                <a:lnTo>
                  <a:pt x="323603" y="250515"/>
                </a:lnTo>
                <a:lnTo>
                  <a:pt x="292982" y="282617"/>
                </a:lnTo>
                <a:lnTo>
                  <a:pt x="263603" y="316324"/>
                </a:lnTo>
                <a:lnTo>
                  <a:pt x="235514" y="351578"/>
                </a:lnTo>
                <a:lnTo>
                  <a:pt x="208763" y="388324"/>
                </a:lnTo>
                <a:lnTo>
                  <a:pt x="183396" y="426504"/>
                </a:lnTo>
                <a:lnTo>
                  <a:pt x="159460" y="466063"/>
                </a:lnTo>
                <a:lnTo>
                  <a:pt x="137002" y="506944"/>
                </a:lnTo>
                <a:lnTo>
                  <a:pt x="116071" y="549089"/>
                </a:lnTo>
                <a:lnTo>
                  <a:pt x="96712" y="592443"/>
                </a:lnTo>
                <a:lnTo>
                  <a:pt x="78973" y="636949"/>
                </a:lnTo>
                <a:lnTo>
                  <a:pt x="62901" y="682551"/>
                </a:lnTo>
                <a:lnTo>
                  <a:pt x="48543" y="729191"/>
                </a:lnTo>
                <a:lnTo>
                  <a:pt x="35947" y="776813"/>
                </a:lnTo>
                <a:lnTo>
                  <a:pt x="25160" y="825362"/>
                </a:lnTo>
                <a:lnTo>
                  <a:pt x="16228" y="874779"/>
                </a:lnTo>
                <a:lnTo>
                  <a:pt x="9199" y="925009"/>
                </a:lnTo>
                <a:lnTo>
                  <a:pt x="4119" y="975994"/>
                </a:lnTo>
                <a:lnTo>
                  <a:pt x="1037" y="1027680"/>
                </a:lnTo>
                <a:lnTo>
                  <a:pt x="0" y="1080008"/>
                </a:lnTo>
                <a:lnTo>
                  <a:pt x="1037" y="1132336"/>
                </a:lnTo>
                <a:lnTo>
                  <a:pt x="4119" y="1184021"/>
                </a:lnTo>
                <a:lnTo>
                  <a:pt x="9199" y="1235007"/>
                </a:lnTo>
                <a:lnTo>
                  <a:pt x="16228" y="1285236"/>
                </a:lnTo>
                <a:lnTo>
                  <a:pt x="25160" y="1334654"/>
                </a:lnTo>
                <a:lnTo>
                  <a:pt x="35947" y="1383202"/>
                </a:lnTo>
                <a:lnTo>
                  <a:pt x="48543" y="1430824"/>
                </a:lnTo>
                <a:lnTo>
                  <a:pt x="62901" y="1477465"/>
                </a:lnTo>
                <a:lnTo>
                  <a:pt x="78973" y="1523066"/>
                </a:lnTo>
                <a:lnTo>
                  <a:pt x="96712" y="1567572"/>
                </a:lnTo>
                <a:lnTo>
                  <a:pt x="116071" y="1610926"/>
                </a:lnTo>
                <a:lnTo>
                  <a:pt x="137002" y="1653072"/>
                </a:lnTo>
                <a:lnTo>
                  <a:pt x="159460" y="1693952"/>
                </a:lnTo>
                <a:lnTo>
                  <a:pt x="183396" y="1733511"/>
                </a:lnTo>
                <a:lnTo>
                  <a:pt x="208763" y="1771692"/>
                </a:lnTo>
                <a:lnTo>
                  <a:pt x="235514" y="1808437"/>
                </a:lnTo>
                <a:lnTo>
                  <a:pt x="263603" y="1843692"/>
                </a:lnTo>
                <a:lnTo>
                  <a:pt x="292982" y="1877398"/>
                </a:lnTo>
                <a:lnTo>
                  <a:pt x="323603" y="1909500"/>
                </a:lnTo>
                <a:lnTo>
                  <a:pt x="355420" y="1939941"/>
                </a:lnTo>
                <a:lnTo>
                  <a:pt x="388386" y="1968664"/>
                </a:lnTo>
                <a:lnTo>
                  <a:pt x="422453" y="1995612"/>
                </a:lnTo>
                <a:lnTo>
                  <a:pt x="457574" y="2020730"/>
                </a:lnTo>
                <a:lnTo>
                  <a:pt x="493703" y="2043961"/>
                </a:lnTo>
                <a:lnTo>
                  <a:pt x="530791" y="2065248"/>
                </a:lnTo>
                <a:lnTo>
                  <a:pt x="568792" y="2084534"/>
                </a:lnTo>
                <a:lnTo>
                  <a:pt x="607659" y="2101763"/>
                </a:lnTo>
                <a:lnTo>
                  <a:pt x="647345" y="2116878"/>
                </a:lnTo>
                <a:lnTo>
                  <a:pt x="687801" y="2129824"/>
                </a:lnTo>
                <a:lnTo>
                  <a:pt x="728982" y="2140542"/>
                </a:lnTo>
                <a:lnTo>
                  <a:pt x="770841" y="2148977"/>
                </a:lnTo>
                <a:lnTo>
                  <a:pt x="813329" y="2155072"/>
                </a:lnTo>
                <a:lnTo>
                  <a:pt x="856400" y="2158770"/>
                </a:lnTo>
                <a:lnTo>
                  <a:pt x="900006" y="2160016"/>
                </a:lnTo>
                <a:lnTo>
                  <a:pt x="943613" y="2158770"/>
                </a:lnTo>
                <a:lnTo>
                  <a:pt x="986684" y="2155072"/>
                </a:lnTo>
                <a:lnTo>
                  <a:pt x="1029172" y="2148977"/>
                </a:lnTo>
                <a:lnTo>
                  <a:pt x="1071031" y="2140542"/>
                </a:lnTo>
                <a:lnTo>
                  <a:pt x="1112212" y="2129824"/>
                </a:lnTo>
                <a:lnTo>
                  <a:pt x="1152668" y="2116878"/>
                </a:lnTo>
                <a:lnTo>
                  <a:pt x="1192354" y="2101763"/>
                </a:lnTo>
                <a:lnTo>
                  <a:pt x="1231221" y="2084534"/>
                </a:lnTo>
                <a:lnTo>
                  <a:pt x="1269222" y="2065248"/>
                </a:lnTo>
                <a:lnTo>
                  <a:pt x="1306310" y="2043961"/>
                </a:lnTo>
                <a:lnTo>
                  <a:pt x="1342439" y="2020730"/>
                </a:lnTo>
                <a:lnTo>
                  <a:pt x="1377560" y="1995612"/>
                </a:lnTo>
                <a:lnTo>
                  <a:pt x="1411627" y="1968664"/>
                </a:lnTo>
                <a:lnTo>
                  <a:pt x="1444593" y="1939941"/>
                </a:lnTo>
                <a:lnTo>
                  <a:pt x="1476410" y="1909500"/>
                </a:lnTo>
                <a:lnTo>
                  <a:pt x="1507031" y="1877398"/>
                </a:lnTo>
                <a:lnTo>
                  <a:pt x="1536410" y="1843692"/>
                </a:lnTo>
                <a:lnTo>
                  <a:pt x="1564498" y="1808437"/>
                </a:lnTo>
                <a:lnTo>
                  <a:pt x="1591250" y="1771692"/>
                </a:lnTo>
                <a:lnTo>
                  <a:pt x="1616617" y="1733511"/>
                </a:lnTo>
                <a:lnTo>
                  <a:pt x="1640553" y="1693952"/>
                </a:lnTo>
                <a:lnTo>
                  <a:pt x="1663010" y="1653072"/>
                </a:lnTo>
                <a:lnTo>
                  <a:pt x="1683942" y="1610926"/>
                </a:lnTo>
                <a:lnTo>
                  <a:pt x="1703301" y="1567572"/>
                </a:lnTo>
                <a:lnTo>
                  <a:pt x="1721040" y="1523066"/>
                </a:lnTo>
                <a:lnTo>
                  <a:pt x="1737112" y="1477465"/>
                </a:lnTo>
                <a:lnTo>
                  <a:pt x="1751469" y="1430824"/>
                </a:lnTo>
                <a:lnTo>
                  <a:pt x="1764065" y="1383202"/>
                </a:lnTo>
                <a:lnTo>
                  <a:pt x="1774853" y="1334654"/>
                </a:lnTo>
                <a:lnTo>
                  <a:pt x="1783785" y="1285236"/>
                </a:lnTo>
                <a:lnTo>
                  <a:pt x="1790814" y="1235007"/>
                </a:lnTo>
                <a:lnTo>
                  <a:pt x="1795893" y="1184021"/>
                </a:lnTo>
                <a:lnTo>
                  <a:pt x="1798975" y="1132336"/>
                </a:lnTo>
                <a:lnTo>
                  <a:pt x="1800013" y="1080008"/>
                </a:lnTo>
                <a:close/>
              </a:path>
            </a:pathLst>
          </a:custGeom>
          <a:ln w="126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8028" y="3029398"/>
            <a:ext cx="1428278" cy="713484"/>
          </a:xfrm>
          <a:custGeom>
            <a:avLst/>
            <a:gdLst/>
            <a:ahLst/>
            <a:cxnLst/>
            <a:rect l="l" t="t" r="r" b="b"/>
            <a:pathLst>
              <a:path w="720090" h="360044">
                <a:moveTo>
                  <a:pt x="720005" y="0"/>
                </a:moveTo>
                <a:lnTo>
                  <a:pt x="0" y="0"/>
                </a:lnTo>
                <a:lnTo>
                  <a:pt x="0" y="360002"/>
                </a:lnTo>
                <a:lnTo>
                  <a:pt x="720005" y="360002"/>
                </a:lnTo>
                <a:lnTo>
                  <a:pt x="720005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23167" y="3029398"/>
            <a:ext cx="1071838" cy="1070855"/>
          </a:xfrm>
          <a:custGeom>
            <a:avLst/>
            <a:gdLst/>
            <a:ahLst/>
            <a:cxnLst/>
            <a:rect l="l" t="t" r="r" b="b"/>
            <a:pathLst>
              <a:path w="540385" h="540385">
                <a:moveTo>
                  <a:pt x="540004" y="0"/>
                </a:moveTo>
                <a:lnTo>
                  <a:pt x="0" y="0"/>
                </a:lnTo>
                <a:lnTo>
                  <a:pt x="0" y="540004"/>
                </a:lnTo>
                <a:lnTo>
                  <a:pt x="540004" y="540004"/>
                </a:lnTo>
                <a:lnTo>
                  <a:pt x="540004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5217" y="3956818"/>
            <a:ext cx="1714185" cy="856933"/>
          </a:xfrm>
          <a:custGeom>
            <a:avLst/>
            <a:gdLst/>
            <a:ahLst/>
            <a:cxnLst/>
            <a:rect l="l" t="t" r="r" b="b"/>
            <a:pathLst>
              <a:path w="864235" h="432435">
                <a:moveTo>
                  <a:pt x="864006" y="0"/>
                </a:moveTo>
                <a:lnTo>
                  <a:pt x="0" y="0"/>
                </a:lnTo>
                <a:lnTo>
                  <a:pt x="0" y="432003"/>
                </a:lnTo>
                <a:lnTo>
                  <a:pt x="864006" y="432003"/>
                </a:lnTo>
                <a:lnTo>
                  <a:pt x="864006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23167" y="3029398"/>
            <a:ext cx="1071838" cy="1070855"/>
          </a:xfrm>
          <a:custGeom>
            <a:avLst/>
            <a:gdLst/>
            <a:ahLst/>
            <a:cxnLst/>
            <a:rect l="l" t="t" r="r" b="b"/>
            <a:pathLst>
              <a:path w="540385" h="540385">
                <a:moveTo>
                  <a:pt x="0" y="540004"/>
                </a:moveTo>
                <a:lnTo>
                  <a:pt x="0" y="0"/>
                </a:lnTo>
                <a:lnTo>
                  <a:pt x="540004" y="0"/>
                </a:lnTo>
                <a:lnTo>
                  <a:pt x="540004" y="540004"/>
                </a:lnTo>
                <a:lnTo>
                  <a:pt x="0" y="540004"/>
                </a:lnTo>
                <a:close/>
              </a:path>
            </a:pathLst>
          </a:custGeom>
          <a:ln w="12652">
            <a:solidFill>
              <a:srgbClr val="BF7F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38028" y="3029398"/>
            <a:ext cx="1428278" cy="674544"/>
          </a:xfrm>
          <a:prstGeom prst="rect">
            <a:avLst/>
          </a:prstGeom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subroutine</a:t>
            </a:r>
            <a:endParaRPr dirty="0">
              <a:latin typeface="Arial"/>
              <a:cs typeface="Arial"/>
            </a:endParaRPr>
          </a:p>
          <a:p>
            <a:pPr algn="ctr">
              <a:spcBef>
                <a:spcPts val="1071"/>
              </a:spcBef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2</a:t>
            </a:r>
            <a:endParaRPr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95696" y="2949105"/>
            <a:ext cx="526473" cy="301153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/>
          <a:p>
            <a:pPr marL="25179">
              <a:spcBef>
                <a:spcPts val="188"/>
              </a:spcBef>
            </a:pPr>
            <a:r>
              <a:rPr spc="-178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pc="-20" dirty="0">
                <a:solidFill>
                  <a:srgbClr val="0000FF"/>
                </a:solidFill>
                <a:latin typeface="Arial"/>
                <a:cs typeface="Arial"/>
              </a:rPr>
              <a:t>rr</a:t>
            </a:r>
            <a:r>
              <a:rPr spc="-89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79218" y="3767509"/>
            <a:ext cx="759481" cy="301153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/>
          <a:p>
            <a:pPr marL="25179">
              <a:spcBef>
                <a:spcPts val="188"/>
              </a:spcBef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3</a:t>
            </a:r>
            <a:endParaRPr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5217" y="3956818"/>
            <a:ext cx="1714185" cy="856933"/>
          </a:xfrm>
          <a:prstGeom prst="rect">
            <a:avLst/>
          </a:prstGeom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22"/>
              </a:lnSpc>
            </a:pPr>
            <a:r>
              <a:rPr spc="-50" dirty="0">
                <a:solidFill>
                  <a:srgbClr val="0000FF"/>
                </a:solidFill>
                <a:latin typeface="Arial"/>
                <a:cs typeface="Arial"/>
              </a:rPr>
              <a:t>main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program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0</a:t>
            </a:r>
            <a:endParaRPr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65977" y="4313517"/>
            <a:ext cx="739329" cy="1213048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spc="-40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99"/>
              </a:spcBef>
            </a:pPr>
            <a:endParaRPr sz="25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4</a:t>
            </a:r>
            <a:endParaRPr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95054" y="4955576"/>
            <a:ext cx="1428278" cy="748923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6212" indent="103232">
              <a:lnSpc>
                <a:spcPts val="2020"/>
              </a:lnSpc>
            </a:pP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stack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346212"/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1</a:t>
            </a:r>
            <a:endParaRPr dirty="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941729" y="6247008"/>
            <a:ext cx="20781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>
              <a:lnSpc>
                <a:spcPts val="2359"/>
              </a:lnSpc>
            </a:pPr>
            <a:r>
              <a:rPr sz="2000" u="heavy" spc="-10" dirty="0">
                <a:solidFill>
                  <a:srgbClr val="0000FF"/>
                </a:solidFill>
                <a:latin typeface="Times New Roman"/>
                <a:cs typeface="Times New Roman"/>
                <a:hlinkClick r:id="" action="ppaction://noaction"/>
              </a:rPr>
              <a:t> </a:t>
            </a:r>
            <a:r>
              <a:rPr sz="2000" u="heavy" spc="-248" dirty="0">
                <a:solidFill>
                  <a:srgbClr val="0000FF"/>
                </a:solidFill>
                <a:latin typeface="Times New Roman"/>
                <a:cs typeface="Times New Roman"/>
                <a:hlinkClick r:id="" action="ppaction://noaction"/>
              </a:rPr>
              <a:t> 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Ví dụ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514449" y="2004243"/>
            <a:ext cx="14494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 gian</a:t>
            </a:r>
            <a:endParaRPr lang="en-US" altLang="ja-JP" dirty="0">
              <a:solidFill>
                <a:srgbClr val="3C33F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</a:t>
            </a:r>
            <a:r>
              <a:rPr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ịa</a:t>
            </a:r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chỉ  logic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4586" y="6370108"/>
            <a:ext cx="1064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nhớ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78748" y="1528118"/>
            <a:ext cx="1577000" cy="8665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3C3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HĐH</a:t>
            </a:r>
            <a:endParaRPr kumimoji="1" lang="ja-JP" altLang="en-US" sz="24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678748" y="2394686"/>
            <a:ext cx="1577000" cy="3810000"/>
          </a:xfrm>
          <a:prstGeom prst="rect">
            <a:avLst/>
          </a:prstGeom>
          <a:solidFill>
            <a:schemeClr val="bg1"/>
          </a:solidFill>
          <a:ln>
            <a:solidFill>
              <a:srgbClr val="3C3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Rectangle 41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2.3 Chiến lược phân đoạn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3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819237"/>
              </p:ext>
            </p:extLst>
          </p:nvPr>
        </p:nvGraphicFramePr>
        <p:xfrm>
          <a:off x="4267200" y="4347045"/>
          <a:ext cx="2126595" cy="1963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837">
                <a:tc>
                  <a:txBody>
                    <a:bodyPr/>
                    <a:lstStyle/>
                    <a:p>
                      <a:pPr marL="72390">
                        <a:lnSpc>
                          <a:spcPts val="103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sz="2000" i="1" dirty="0">
                          <a:latin typeface="Lucida Sans"/>
                          <a:cs typeface="Lucida Sans"/>
                        </a:rPr>
                        <a:t>A</a:t>
                      </a:r>
                      <a:endParaRPr sz="2000">
                        <a:latin typeface="Lucida Sans"/>
                        <a:cs typeface="Lucida Sans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30"/>
                        </a:lnSpc>
                      </a:pPr>
                      <a:r>
                        <a:rPr sz="2000" i="1" dirty="0">
                          <a:latin typeface="Lucida Sans"/>
                          <a:cs typeface="Lucida Sans"/>
                        </a:rPr>
                        <a:t>L</a:t>
                      </a:r>
                      <a:endParaRPr sz="2000">
                        <a:latin typeface="Lucida Sans"/>
                        <a:cs typeface="Lucida Sans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3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3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3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1000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6300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-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3200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1100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004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4700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1000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837">
                <a:tc gridSpan="3"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sz="2000" spc="-75" dirty="0">
                          <a:latin typeface="Arial"/>
                          <a:cs typeface="Arial"/>
                        </a:rPr>
                        <a:t>SCB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" name="Freeform 22"/>
          <p:cNvSpPr/>
          <p:nvPr/>
        </p:nvSpPr>
        <p:spPr>
          <a:xfrm>
            <a:off x="2229834" y="2569150"/>
            <a:ext cx="4426998" cy="1362770"/>
          </a:xfrm>
          <a:custGeom>
            <a:avLst/>
            <a:gdLst>
              <a:gd name="connsiteX0" fmla="*/ 1302 w 4426998"/>
              <a:gd name="connsiteY0" fmla="*/ 1362770 h 1362770"/>
              <a:gd name="connsiteX1" fmla="*/ 120174 w 4426998"/>
              <a:gd name="connsiteY1" fmla="*/ 411794 h 1362770"/>
              <a:gd name="connsiteX2" fmla="*/ 760254 w 4426998"/>
              <a:gd name="connsiteY2" fmla="*/ 110042 h 1362770"/>
              <a:gd name="connsiteX3" fmla="*/ 2753646 w 4426998"/>
              <a:gd name="connsiteY3" fmla="*/ 314 h 1362770"/>
              <a:gd name="connsiteX4" fmla="*/ 4426998 w 4426998"/>
              <a:gd name="connsiteY4" fmla="*/ 137474 h 1362770"/>
              <a:gd name="connsiteX5" fmla="*/ 4426998 w 4426998"/>
              <a:gd name="connsiteY5" fmla="*/ 137474 h 136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6998" h="1362770">
                <a:moveTo>
                  <a:pt x="1302" y="1362770"/>
                </a:moveTo>
                <a:cubicBezTo>
                  <a:pt x="-2508" y="991676"/>
                  <a:pt x="-6318" y="620582"/>
                  <a:pt x="120174" y="411794"/>
                </a:cubicBezTo>
                <a:cubicBezTo>
                  <a:pt x="246666" y="203006"/>
                  <a:pt x="321342" y="178622"/>
                  <a:pt x="760254" y="110042"/>
                </a:cubicBezTo>
                <a:cubicBezTo>
                  <a:pt x="1199166" y="41462"/>
                  <a:pt x="2142522" y="-4258"/>
                  <a:pt x="2753646" y="314"/>
                </a:cubicBezTo>
                <a:cubicBezTo>
                  <a:pt x="3364770" y="4886"/>
                  <a:pt x="4426998" y="137474"/>
                  <a:pt x="4426998" y="137474"/>
                </a:cubicBezTo>
                <a:lnTo>
                  <a:pt x="4426998" y="137474"/>
                </a:lnTo>
              </a:path>
            </a:pathLst>
          </a:custGeom>
          <a:noFill/>
          <a:ln w="3175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Freeform 25"/>
          <p:cNvSpPr/>
          <p:nvPr/>
        </p:nvSpPr>
        <p:spPr>
          <a:xfrm>
            <a:off x="3501795" y="3032369"/>
            <a:ext cx="3118461" cy="798967"/>
          </a:xfrm>
          <a:custGeom>
            <a:avLst/>
            <a:gdLst>
              <a:gd name="connsiteX0" fmla="*/ 83225 w 3237905"/>
              <a:gd name="connsiteY0" fmla="*/ 553039 h 553039"/>
              <a:gd name="connsiteX1" fmla="*/ 403265 w 3237905"/>
              <a:gd name="connsiteY1" fmla="*/ 4399 h 553039"/>
              <a:gd name="connsiteX2" fmla="*/ 3237905 w 3237905"/>
              <a:gd name="connsiteY2" fmla="*/ 297007 h 553039"/>
              <a:gd name="connsiteX0" fmla="*/ 22517 w 3177197"/>
              <a:gd name="connsiteY0" fmla="*/ 562058 h 562058"/>
              <a:gd name="connsiteX1" fmla="*/ 699173 w 3177197"/>
              <a:gd name="connsiteY1" fmla="*/ 4274 h 562058"/>
              <a:gd name="connsiteX2" fmla="*/ 3177197 w 3177197"/>
              <a:gd name="connsiteY2" fmla="*/ 306026 h 562058"/>
              <a:gd name="connsiteX0" fmla="*/ 9585 w 3164265"/>
              <a:gd name="connsiteY0" fmla="*/ 553040 h 553040"/>
              <a:gd name="connsiteX1" fmla="*/ 1180017 w 3164265"/>
              <a:gd name="connsiteY1" fmla="*/ 4400 h 553040"/>
              <a:gd name="connsiteX2" fmla="*/ 3164265 w 3164265"/>
              <a:gd name="connsiteY2" fmla="*/ 297008 h 553040"/>
              <a:gd name="connsiteX0" fmla="*/ 9501 w 3118461"/>
              <a:gd name="connsiteY0" fmla="*/ 552079 h 798967"/>
              <a:gd name="connsiteX1" fmla="*/ 1179933 w 3118461"/>
              <a:gd name="connsiteY1" fmla="*/ 3439 h 798967"/>
              <a:gd name="connsiteX2" fmla="*/ 3118461 w 3118461"/>
              <a:gd name="connsiteY2" fmla="*/ 798967 h 79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461" h="798967">
                <a:moveTo>
                  <a:pt x="9501" y="552079"/>
                </a:moveTo>
                <a:cubicBezTo>
                  <a:pt x="-93369" y="299095"/>
                  <a:pt x="661773" y="-37709"/>
                  <a:pt x="1179933" y="3439"/>
                </a:cubicBezTo>
                <a:cubicBezTo>
                  <a:pt x="1698093" y="44587"/>
                  <a:pt x="2735937" y="744103"/>
                  <a:pt x="3118461" y="798967"/>
                </a:cubicBezTo>
              </a:path>
            </a:pathLst>
          </a:custGeom>
          <a:noFill/>
          <a:ln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Freeform 38"/>
          <p:cNvSpPr/>
          <p:nvPr/>
        </p:nvSpPr>
        <p:spPr>
          <a:xfrm>
            <a:off x="3136392" y="4051783"/>
            <a:ext cx="3529584" cy="858546"/>
          </a:xfrm>
          <a:custGeom>
            <a:avLst/>
            <a:gdLst>
              <a:gd name="connsiteX0" fmla="*/ 0 w 3529584"/>
              <a:gd name="connsiteY0" fmla="*/ 706891 h 862339"/>
              <a:gd name="connsiteX1" fmla="*/ 676656 w 3529584"/>
              <a:gd name="connsiteY1" fmla="*/ 322843 h 862339"/>
              <a:gd name="connsiteX2" fmla="*/ 1216152 w 3529584"/>
              <a:gd name="connsiteY2" fmla="*/ 30235 h 862339"/>
              <a:gd name="connsiteX3" fmla="*/ 2304288 w 3529584"/>
              <a:gd name="connsiteY3" fmla="*/ 103387 h 862339"/>
              <a:gd name="connsiteX4" fmla="*/ 3529584 w 3529584"/>
              <a:gd name="connsiteY4" fmla="*/ 862339 h 862339"/>
              <a:gd name="connsiteX0" fmla="*/ 0 w 3529584"/>
              <a:gd name="connsiteY0" fmla="*/ 703098 h 858546"/>
              <a:gd name="connsiteX1" fmla="*/ 630936 w 3529584"/>
              <a:gd name="connsiteY1" fmla="*/ 264186 h 858546"/>
              <a:gd name="connsiteX2" fmla="*/ 1216152 w 3529584"/>
              <a:gd name="connsiteY2" fmla="*/ 26442 h 858546"/>
              <a:gd name="connsiteX3" fmla="*/ 2304288 w 3529584"/>
              <a:gd name="connsiteY3" fmla="*/ 99594 h 858546"/>
              <a:gd name="connsiteX4" fmla="*/ 3529584 w 3529584"/>
              <a:gd name="connsiteY4" fmla="*/ 858546 h 85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584" h="858546">
                <a:moveTo>
                  <a:pt x="0" y="703098"/>
                </a:moveTo>
                <a:lnTo>
                  <a:pt x="630936" y="264186"/>
                </a:lnTo>
                <a:cubicBezTo>
                  <a:pt x="833628" y="151410"/>
                  <a:pt x="937260" y="53874"/>
                  <a:pt x="1216152" y="26442"/>
                </a:cubicBezTo>
                <a:cubicBezTo>
                  <a:pt x="1495044" y="-990"/>
                  <a:pt x="1918716" y="-39090"/>
                  <a:pt x="2304288" y="99594"/>
                </a:cubicBezTo>
                <a:cubicBezTo>
                  <a:pt x="2689860" y="238278"/>
                  <a:pt x="3360420" y="744246"/>
                  <a:pt x="3529584" y="858546"/>
                </a:cubicBezTo>
              </a:path>
            </a:pathLst>
          </a:custGeom>
          <a:noFill/>
          <a:ln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Freeform 39"/>
          <p:cNvSpPr/>
          <p:nvPr/>
        </p:nvSpPr>
        <p:spPr>
          <a:xfrm>
            <a:off x="2514600" y="5522976"/>
            <a:ext cx="4123944" cy="308195"/>
          </a:xfrm>
          <a:custGeom>
            <a:avLst/>
            <a:gdLst>
              <a:gd name="connsiteX0" fmla="*/ 0 w 4123944"/>
              <a:gd name="connsiteY0" fmla="*/ 0 h 308195"/>
              <a:gd name="connsiteX1" fmla="*/ 1033272 w 4123944"/>
              <a:gd name="connsiteY1" fmla="*/ 265176 h 308195"/>
              <a:gd name="connsiteX2" fmla="*/ 4123944 w 4123944"/>
              <a:gd name="connsiteY2" fmla="*/ 301752 h 308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3944" h="308195">
                <a:moveTo>
                  <a:pt x="0" y="0"/>
                </a:moveTo>
                <a:cubicBezTo>
                  <a:pt x="172974" y="107442"/>
                  <a:pt x="345948" y="214884"/>
                  <a:pt x="1033272" y="265176"/>
                </a:cubicBezTo>
                <a:cubicBezTo>
                  <a:pt x="1720596" y="315468"/>
                  <a:pt x="3653028" y="312420"/>
                  <a:pt x="4123944" y="301752"/>
                </a:cubicBezTo>
              </a:path>
            </a:pathLst>
          </a:custGeom>
          <a:noFill/>
          <a:ln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Rectangle 40"/>
          <p:cNvSpPr/>
          <p:nvPr/>
        </p:nvSpPr>
        <p:spPr>
          <a:xfrm>
            <a:off x="6703132" y="2650574"/>
            <a:ext cx="1552616" cy="657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Rectangle 53"/>
          <p:cNvSpPr/>
          <p:nvPr/>
        </p:nvSpPr>
        <p:spPr>
          <a:xfrm>
            <a:off x="6707087" y="3771576"/>
            <a:ext cx="1552616" cy="657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Rectangle 55"/>
          <p:cNvSpPr/>
          <p:nvPr/>
        </p:nvSpPr>
        <p:spPr>
          <a:xfrm>
            <a:off x="6701293" y="4672683"/>
            <a:ext cx="1552616" cy="657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Rectangle 56"/>
          <p:cNvSpPr/>
          <p:nvPr/>
        </p:nvSpPr>
        <p:spPr>
          <a:xfrm>
            <a:off x="6690940" y="5677073"/>
            <a:ext cx="1552616" cy="2905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925042" y="2899626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31002" y="4012568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3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5907" y="4910329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4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64597" y="5622317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1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243556" y="2450519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40508" y="3050203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253909" y="3531810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240505" y="4131880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4300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243556" y="4472628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4700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287555" y="5106322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5700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275746" y="5438901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6300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253607" y="5767616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6700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36322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39" grpId="0" animBg="1"/>
      <p:bldP spid="40" grpId="0" animBg="1"/>
      <p:bldP spid="41" grpId="0" animBg="1"/>
      <p:bldP spid="54" grpId="0" animBg="1"/>
      <p:bldP spid="56" grpId="0" animBg="1"/>
      <p:bldP spid="57" grpId="0" animBg="1"/>
      <p:bldP spid="49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8828495" y="6570163"/>
            <a:ext cx="40304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4815" y="6517661"/>
            <a:ext cx="60456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16897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19182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9716" y="6544996"/>
            <a:ext cx="60456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1000" y="1959298"/>
            <a:ext cx="3570694" cy="4280902"/>
          </a:xfrm>
          <a:custGeom>
            <a:avLst/>
            <a:gdLst/>
            <a:ahLst/>
            <a:cxnLst/>
            <a:rect l="l" t="t" r="r" b="b"/>
            <a:pathLst>
              <a:path w="1800225" h="2160270">
                <a:moveTo>
                  <a:pt x="900006" y="0"/>
                </a:moveTo>
                <a:lnTo>
                  <a:pt x="856400" y="1245"/>
                </a:lnTo>
                <a:lnTo>
                  <a:pt x="813329" y="4943"/>
                </a:lnTo>
                <a:lnTo>
                  <a:pt x="770841" y="11038"/>
                </a:lnTo>
                <a:lnTo>
                  <a:pt x="728982" y="19473"/>
                </a:lnTo>
                <a:lnTo>
                  <a:pt x="687801" y="30192"/>
                </a:lnTo>
                <a:lnTo>
                  <a:pt x="647345" y="43137"/>
                </a:lnTo>
                <a:lnTo>
                  <a:pt x="607659" y="58252"/>
                </a:lnTo>
                <a:lnTo>
                  <a:pt x="568792" y="75481"/>
                </a:lnTo>
                <a:lnTo>
                  <a:pt x="530791" y="94768"/>
                </a:lnTo>
                <a:lnTo>
                  <a:pt x="493703" y="116054"/>
                </a:lnTo>
                <a:lnTo>
                  <a:pt x="457574" y="139285"/>
                </a:lnTo>
                <a:lnTo>
                  <a:pt x="422453" y="164403"/>
                </a:lnTo>
                <a:lnTo>
                  <a:pt x="388386" y="191352"/>
                </a:lnTo>
                <a:lnTo>
                  <a:pt x="355420" y="220075"/>
                </a:lnTo>
                <a:lnTo>
                  <a:pt x="323603" y="250515"/>
                </a:lnTo>
                <a:lnTo>
                  <a:pt x="292982" y="282617"/>
                </a:lnTo>
                <a:lnTo>
                  <a:pt x="263603" y="316324"/>
                </a:lnTo>
                <a:lnTo>
                  <a:pt x="235514" y="351578"/>
                </a:lnTo>
                <a:lnTo>
                  <a:pt x="208763" y="388324"/>
                </a:lnTo>
                <a:lnTo>
                  <a:pt x="183396" y="426504"/>
                </a:lnTo>
                <a:lnTo>
                  <a:pt x="159460" y="466063"/>
                </a:lnTo>
                <a:lnTo>
                  <a:pt x="137002" y="506944"/>
                </a:lnTo>
                <a:lnTo>
                  <a:pt x="116071" y="549089"/>
                </a:lnTo>
                <a:lnTo>
                  <a:pt x="96712" y="592443"/>
                </a:lnTo>
                <a:lnTo>
                  <a:pt x="78973" y="636949"/>
                </a:lnTo>
                <a:lnTo>
                  <a:pt x="62901" y="682551"/>
                </a:lnTo>
                <a:lnTo>
                  <a:pt x="48543" y="729191"/>
                </a:lnTo>
                <a:lnTo>
                  <a:pt x="35947" y="776813"/>
                </a:lnTo>
                <a:lnTo>
                  <a:pt x="25160" y="825362"/>
                </a:lnTo>
                <a:lnTo>
                  <a:pt x="16228" y="874779"/>
                </a:lnTo>
                <a:lnTo>
                  <a:pt x="9199" y="925009"/>
                </a:lnTo>
                <a:lnTo>
                  <a:pt x="4119" y="975994"/>
                </a:lnTo>
                <a:lnTo>
                  <a:pt x="1037" y="1027680"/>
                </a:lnTo>
                <a:lnTo>
                  <a:pt x="0" y="1080008"/>
                </a:lnTo>
                <a:lnTo>
                  <a:pt x="1037" y="1132336"/>
                </a:lnTo>
                <a:lnTo>
                  <a:pt x="4119" y="1184021"/>
                </a:lnTo>
                <a:lnTo>
                  <a:pt x="9199" y="1235007"/>
                </a:lnTo>
                <a:lnTo>
                  <a:pt x="16228" y="1285236"/>
                </a:lnTo>
                <a:lnTo>
                  <a:pt x="25160" y="1334654"/>
                </a:lnTo>
                <a:lnTo>
                  <a:pt x="35947" y="1383202"/>
                </a:lnTo>
                <a:lnTo>
                  <a:pt x="48543" y="1430824"/>
                </a:lnTo>
                <a:lnTo>
                  <a:pt x="62901" y="1477465"/>
                </a:lnTo>
                <a:lnTo>
                  <a:pt x="78973" y="1523066"/>
                </a:lnTo>
                <a:lnTo>
                  <a:pt x="96712" y="1567572"/>
                </a:lnTo>
                <a:lnTo>
                  <a:pt x="116071" y="1610926"/>
                </a:lnTo>
                <a:lnTo>
                  <a:pt x="137002" y="1653072"/>
                </a:lnTo>
                <a:lnTo>
                  <a:pt x="159460" y="1693952"/>
                </a:lnTo>
                <a:lnTo>
                  <a:pt x="183396" y="1733511"/>
                </a:lnTo>
                <a:lnTo>
                  <a:pt x="208763" y="1771692"/>
                </a:lnTo>
                <a:lnTo>
                  <a:pt x="235514" y="1808437"/>
                </a:lnTo>
                <a:lnTo>
                  <a:pt x="263603" y="1843692"/>
                </a:lnTo>
                <a:lnTo>
                  <a:pt x="292982" y="1877398"/>
                </a:lnTo>
                <a:lnTo>
                  <a:pt x="323603" y="1909500"/>
                </a:lnTo>
                <a:lnTo>
                  <a:pt x="355420" y="1939941"/>
                </a:lnTo>
                <a:lnTo>
                  <a:pt x="388386" y="1968664"/>
                </a:lnTo>
                <a:lnTo>
                  <a:pt x="422453" y="1995612"/>
                </a:lnTo>
                <a:lnTo>
                  <a:pt x="457574" y="2020730"/>
                </a:lnTo>
                <a:lnTo>
                  <a:pt x="493703" y="2043961"/>
                </a:lnTo>
                <a:lnTo>
                  <a:pt x="530791" y="2065248"/>
                </a:lnTo>
                <a:lnTo>
                  <a:pt x="568792" y="2084534"/>
                </a:lnTo>
                <a:lnTo>
                  <a:pt x="607659" y="2101763"/>
                </a:lnTo>
                <a:lnTo>
                  <a:pt x="647345" y="2116878"/>
                </a:lnTo>
                <a:lnTo>
                  <a:pt x="687801" y="2129824"/>
                </a:lnTo>
                <a:lnTo>
                  <a:pt x="728982" y="2140542"/>
                </a:lnTo>
                <a:lnTo>
                  <a:pt x="770841" y="2148977"/>
                </a:lnTo>
                <a:lnTo>
                  <a:pt x="813329" y="2155072"/>
                </a:lnTo>
                <a:lnTo>
                  <a:pt x="856400" y="2158770"/>
                </a:lnTo>
                <a:lnTo>
                  <a:pt x="900006" y="2160016"/>
                </a:lnTo>
                <a:lnTo>
                  <a:pt x="943613" y="2158770"/>
                </a:lnTo>
                <a:lnTo>
                  <a:pt x="986684" y="2155072"/>
                </a:lnTo>
                <a:lnTo>
                  <a:pt x="1029172" y="2148977"/>
                </a:lnTo>
                <a:lnTo>
                  <a:pt x="1071031" y="2140542"/>
                </a:lnTo>
                <a:lnTo>
                  <a:pt x="1112212" y="2129824"/>
                </a:lnTo>
                <a:lnTo>
                  <a:pt x="1152668" y="2116878"/>
                </a:lnTo>
                <a:lnTo>
                  <a:pt x="1192354" y="2101763"/>
                </a:lnTo>
                <a:lnTo>
                  <a:pt x="1231221" y="2084534"/>
                </a:lnTo>
                <a:lnTo>
                  <a:pt x="1269222" y="2065248"/>
                </a:lnTo>
                <a:lnTo>
                  <a:pt x="1306310" y="2043961"/>
                </a:lnTo>
                <a:lnTo>
                  <a:pt x="1342439" y="2020730"/>
                </a:lnTo>
                <a:lnTo>
                  <a:pt x="1377560" y="1995612"/>
                </a:lnTo>
                <a:lnTo>
                  <a:pt x="1411627" y="1968664"/>
                </a:lnTo>
                <a:lnTo>
                  <a:pt x="1444593" y="1939941"/>
                </a:lnTo>
                <a:lnTo>
                  <a:pt x="1476410" y="1909500"/>
                </a:lnTo>
                <a:lnTo>
                  <a:pt x="1507031" y="1877398"/>
                </a:lnTo>
                <a:lnTo>
                  <a:pt x="1536410" y="1843692"/>
                </a:lnTo>
                <a:lnTo>
                  <a:pt x="1564498" y="1808437"/>
                </a:lnTo>
                <a:lnTo>
                  <a:pt x="1591250" y="1771692"/>
                </a:lnTo>
                <a:lnTo>
                  <a:pt x="1616617" y="1733511"/>
                </a:lnTo>
                <a:lnTo>
                  <a:pt x="1640553" y="1693952"/>
                </a:lnTo>
                <a:lnTo>
                  <a:pt x="1663010" y="1653072"/>
                </a:lnTo>
                <a:lnTo>
                  <a:pt x="1683942" y="1610926"/>
                </a:lnTo>
                <a:lnTo>
                  <a:pt x="1703301" y="1567572"/>
                </a:lnTo>
                <a:lnTo>
                  <a:pt x="1721040" y="1523066"/>
                </a:lnTo>
                <a:lnTo>
                  <a:pt x="1737112" y="1477465"/>
                </a:lnTo>
                <a:lnTo>
                  <a:pt x="1751469" y="1430824"/>
                </a:lnTo>
                <a:lnTo>
                  <a:pt x="1764065" y="1383202"/>
                </a:lnTo>
                <a:lnTo>
                  <a:pt x="1774853" y="1334654"/>
                </a:lnTo>
                <a:lnTo>
                  <a:pt x="1783785" y="1285236"/>
                </a:lnTo>
                <a:lnTo>
                  <a:pt x="1790814" y="1235007"/>
                </a:lnTo>
                <a:lnTo>
                  <a:pt x="1795893" y="1184021"/>
                </a:lnTo>
                <a:lnTo>
                  <a:pt x="1798975" y="1132336"/>
                </a:lnTo>
                <a:lnTo>
                  <a:pt x="1800013" y="1080008"/>
                </a:lnTo>
                <a:lnTo>
                  <a:pt x="1798975" y="1027680"/>
                </a:lnTo>
                <a:lnTo>
                  <a:pt x="1795893" y="975994"/>
                </a:lnTo>
                <a:lnTo>
                  <a:pt x="1790814" y="925009"/>
                </a:lnTo>
                <a:lnTo>
                  <a:pt x="1783785" y="874779"/>
                </a:lnTo>
                <a:lnTo>
                  <a:pt x="1774853" y="825362"/>
                </a:lnTo>
                <a:lnTo>
                  <a:pt x="1764065" y="776813"/>
                </a:lnTo>
                <a:lnTo>
                  <a:pt x="1751469" y="729191"/>
                </a:lnTo>
                <a:lnTo>
                  <a:pt x="1737112" y="682551"/>
                </a:lnTo>
                <a:lnTo>
                  <a:pt x="1721040" y="636949"/>
                </a:lnTo>
                <a:lnTo>
                  <a:pt x="1703301" y="592443"/>
                </a:lnTo>
                <a:lnTo>
                  <a:pt x="1683942" y="549089"/>
                </a:lnTo>
                <a:lnTo>
                  <a:pt x="1663010" y="506944"/>
                </a:lnTo>
                <a:lnTo>
                  <a:pt x="1640553" y="466063"/>
                </a:lnTo>
                <a:lnTo>
                  <a:pt x="1616617" y="426504"/>
                </a:lnTo>
                <a:lnTo>
                  <a:pt x="1591250" y="388324"/>
                </a:lnTo>
                <a:lnTo>
                  <a:pt x="1564498" y="351578"/>
                </a:lnTo>
                <a:lnTo>
                  <a:pt x="1536410" y="316324"/>
                </a:lnTo>
                <a:lnTo>
                  <a:pt x="1507031" y="282617"/>
                </a:lnTo>
                <a:lnTo>
                  <a:pt x="1476410" y="250515"/>
                </a:lnTo>
                <a:lnTo>
                  <a:pt x="1444593" y="220075"/>
                </a:lnTo>
                <a:lnTo>
                  <a:pt x="1411627" y="191352"/>
                </a:lnTo>
                <a:lnTo>
                  <a:pt x="1377560" y="164403"/>
                </a:lnTo>
                <a:lnTo>
                  <a:pt x="1342439" y="139285"/>
                </a:lnTo>
                <a:lnTo>
                  <a:pt x="1306310" y="116054"/>
                </a:lnTo>
                <a:lnTo>
                  <a:pt x="1269222" y="94768"/>
                </a:lnTo>
                <a:lnTo>
                  <a:pt x="1231221" y="75481"/>
                </a:lnTo>
                <a:lnTo>
                  <a:pt x="1192354" y="58252"/>
                </a:lnTo>
                <a:lnTo>
                  <a:pt x="1152668" y="43137"/>
                </a:lnTo>
                <a:lnTo>
                  <a:pt x="1112212" y="30192"/>
                </a:lnTo>
                <a:lnTo>
                  <a:pt x="1071031" y="19473"/>
                </a:lnTo>
                <a:lnTo>
                  <a:pt x="1029172" y="11038"/>
                </a:lnTo>
                <a:lnTo>
                  <a:pt x="986684" y="4943"/>
                </a:lnTo>
                <a:lnTo>
                  <a:pt x="943613" y="1245"/>
                </a:lnTo>
                <a:lnTo>
                  <a:pt x="900006" y="0"/>
                </a:lnTo>
                <a:close/>
              </a:path>
            </a:pathLst>
          </a:custGeom>
          <a:solidFill>
            <a:srgbClr val="EFF9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1000" y="1959298"/>
            <a:ext cx="3570694" cy="4280902"/>
          </a:xfrm>
          <a:custGeom>
            <a:avLst/>
            <a:gdLst/>
            <a:ahLst/>
            <a:cxnLst/>
            <a:rect l="l" t="t" r="r" b="b"/>
            <a:pathLst>
              <a:path w="1800225" h="2160270">
                <a:moveTo>
                  <a:pt x="1800013" y="1080008"/>
                </a:moveTo>
                <a:lnTo>
                  <a:pt x="1798975" y="1027680"/>
                </a:lnTo>
                <a:lnTo>
                  <a:pt x="1795893" y="975994"/>
                </a:lnTo>
                <a:lnTo>
                  <a:pt x="1790814" y="925009"/>
                </a:lnTo>
                <a:lnTo>
                  <a:pt x="1783785" y="874779"/>
                </a:lnTo>
                <a:lnTo>
                  <a:pt x="1774853" y="825362"/>
                </a:lnTo>
                <a:lnTo>
                  <a:pt x="1764065" y="776813"/>
                </a:lnTo>
                <a:lnTo>
                  <a:pt x="1751469" y="729191"/>
                </a:lnTo>
                <a:lnTo>
                  <a:pt x="1737112" y="682551"/>
                </a:lnTo>
                <a:lnTo>
                  <a:pt x="1721040" y="636949"/>
                </a:lnTo>
                <a:lnTo>
                  <a:pt x="1703301" y="592443"/>
                </a:lnTo>
                <a:lnTo>
                  <a:pt x="1683942" y="549089"/>
                </a:lnTo>
                <a:lnTo>
                  <a:pt x="1663010" y="506944"/>
                </a:lnTo>
                <a:lnTo>
                  <a:pt x="1640553" y="466063"/>
                </a:lnTo>
                <a:lnTo>
                  <a:pt x="1616617" y="426504"/>
                </a:lnTo>
                <a:lnTo>
                  <a:pt x="1591250" y="388324"/>
                </a:lnTo>
                <a:lnTo>
                  <a:pt x="1564498" y="351578"/>
                </a:lnTo>
                <a:lnTo>
                  <a:pt x="1536410" y="316324"/>
                </a:lnTo>
                <a:lnTo>
                  <a:pt x="1507031" y="282617"/>
                </a:lnTo>
                <a:lnTo>
                  <a:pt x="1476410" y="250515"/>
                </a:lnTo>
                <a:lnTo>
                  <a:pt x="1444593" y="220075"/>
                </a:lnTo>
                <a:lnTo>
                  <a:pt x="1411627" y="191352"/>
                </a:lnTo>
                <a:lnTo>
                  <a:pt x="1377560" y="164403"/>
                </a:lnTo>
                <a:lnTo>
                  <a:pt x="1342439" y="139285"/>
                </a:lnTo>
                <a:lnTo>
                  <a:pt x="1306310" y="116054"/>
                </a:lnTo>
                <a:lnTo>
                  <a:pt x="1269222" y="94768"/>
                </a:lnTo>
                <a:lnTo>
                  <a:pt x="1231221" y="75481"/>
                </a:lnTo>
                <a:lnTo>
                  <a:pt x="1192354" y="58252"/>
                </a:lnTo>
                <a:lnTo>
                  <a:pt x="1152668" y="43137"/>
                </a:lnTo>
                <a:lnTo>
                  <a:pt x="1112212" y="30192"/>
                </a:lnTo>
                <a:lnTo>
                  <a:pt x="1071031" y="19473"/>
                </a:lnTo>
                <a:lnTo>
                  <a:pt x="1029172" y="11038"/>
                </a:lnTo>
                <a:lnTo>
                  <a:pt x="986684" y="4943"/>
                </a:lnTo>
                <a:lnTo>
                  <a:pt x="943613" y="1245"/>
                </a:lnTo>
                <a:lnTo>
                  <a:pt x="900006" y="0"/>
                </a:lnTo>
                <a:lnTo>
                  <a:pt x="856400" y="1245"/>
                </a:lnTo>
                <a:lnTo>
                  <a:pt x="813329" y="4943"/>
                </a:lnTo>
                <a:lnTo>
                  <a:pt x="770841" y="11038"/>
                </a:lnTo>
                <a:lnTo>
                  <a:pt x="728982" y="19473"/>
                </a:lnTo>
                <a:lnTo>
                  <a:pt x="687801" y="30192"/>
                </a:lnTo>
                <a:lnTo>
                  <a:pt x="647345" y="43137"/>
                </a:lnTo>
                <a:lnTo>
                  <a:pt x="607659" y="58252"/>
                </a:lnTo>
                <a:lnTo>
                  <a:pt x="568792" y="75481"/>
                </a:lnTo>
                <a:lnTo>
                  <a:pt x="530791" y="94768"/>
                </a:lnTo>
                <a:lnTo>
                  <a:pt x="493703" y="116054"/>
                </a:lnTo>
                <a:lnTo>
                  <a:pt x="457574" y="139285"/>
                </a:lnTo>
                <a:lnTo>
                  <a:pt x="422453" y="164403"/>
                </a:lnTo>
                <a:lnTo>
                  <a:pt x="388386" y="191352"/>
                </a:lnTo>
                <a:lnTo>
                  <a:pt x="355420" y="220075"/>
                </a:lnTo>
                <a:lnTo>
                  <a:pt x="323603" y="250515"/>
                </a:lnTo>
                <a:lnTo>
                  <a:pt x="292982" y="282617"/>
                </a:lnTo>
                <a:lnTo>
                  <a:pt x="263603" y="316324"/>
                </a:lnTo>
                <a:lnTo>
                  <a:pt x="235514" y="351578"/>
                </a:lnTo>
                <a:lnTo>
                  <a:pt x="208763" y="388324"/>
                </a:lnTo>
                <a:lnTo>
                  <a:pt x="183396" y="426504"/>
                </a:lnTo>
                <a:lnTo>
                  <a:pt x="159460" y="466063"/>
                </a:lnTo>
                <a:lnTo>
                  <a:pt x="137002" y="506944"/>
                </a:lnTo>
                <a:lnTo>
                  <a:pt x="116071" y="549089"/>
                </a:lnTo>
                <a:lnTo>
                  <a:pt x="96712" y="592443"/>
                </a:lnTo>
                <a:lnTo>
                  <a:pt x="78973" y="636949"/>
                </a:lnTo>
                <a:lnTo>
                  <a:pt x="62901" y="682551"/>
                </a:lnTo>
                <a:lnTo>
                  <a:pt x="48543" y="729191"/>
                </a:lnTo>
                <a:lnTo>
                  <a:pt x="35947" y="776813"/>
                </a:lnTo>
                <a:lnTo>
                  <a:pt x="25160" y="825362"/>
                </a:lnTo>
                <a:lnTo>
                  <a:pt x="16228" y="874779"/>
                </a:lnTo>
                <a:lnTo>
                  <a:pt x="9199" y="925009"/>
                </a:lnTo>
                <a:lnTo>
                  <a:pt x="4119" y="975994"/>
                </a:lnTo>
                <a:lnTo>
                  <a:pt x="1037" y="1027680"/>
                </a:lnTo>
                <a:lnTo>
                  <a:pt x="0" y="1080008"/>
                </a:lnTo>
                <a:lnTo>
                  <a:pt x="1037" y="1132336"/>
                </a:lnTo>
                <a:lnTo>
                  <a:pt x="4119" y="1184021"/>
                </a:lnTo>
                <a:lnTo>
                  <a:pt x="9199" y="1235007"/>
                </a:lnTo>
                <a:lnTo>
                  <a:pt x="16228" y="1285236"/>
                </a:lnTo>
                <a:lnTo>
                  <a:pt x="25160" y="1334654"/>
                </a:lnTo>
                <a:lnTo>
                  <a:pt x="35947" y="1383202"/>
                </a:lnTo>
                <a:lnTo>
                  <a:pt x="48543" y="1430824"/>
                </a:lnTo>
                <a:lnTo>
                  <a:pt x="62901" y="1477465"/>
                </a:lnTo>
                <a:lnTo>
                  <a:pt x="78973" y="1523066"/>
                </a:lnTo>
                <a:lnTo>
                  <a:pt x="96712" y="1567572"/>
                </a:lnTo>
                <a:lnTo>
                  <a:pt x="116071" y="1610926"/>
                </a:lnTo>
                <a:lnTo>
                  <a:pt x="137002" y="1653072"/>
                </a:lnTo>
                <a:lnTo>
                  <a:pt x="159460" y="1693952"/>
                </a:lnTo>
                <a:lnTo>
                  <a:pt x="183396" y="1733511"/>
                </a:lnTo>
                <a:lnTo>
                  <a:pt x="208763" y="1771692"/>
                </a:lnTo>
                <a:lnTo>
                  <a:pt x="235514" y="1808437"/>
                </a:lnTo>
                <a:lnTo>
                  <a:pt x="263603" y="1843692"/>
                </a:lnTo>
                <a:lnTo>
                  <a:pt x="292982" y="1877398"/>
                </a:lnTo>
                <a:lnTo>
                  <a:pt x="323603" y="1909500"/>
                </a:lnTo>
                <a:lnTo>
                  <a:pt x="355420" y="1939941"/>
                </a:lnTo>
                <a:lnTo>
                  <a:pt x="388386" y="1968664"/>
                </a:lnTo>
                <a:lnTo>
                  <a:pt x="422453" y="1995612"/>
                </a:lnTo>
                <a:lnTo>
                  <a:pt x="457574" y="2020730"/>
                </a:lnTo>
                <a:lnTo>
                  <a:pt x="493703" y="2043961"/>
                </a:lnTo>
                <a:lnTo>
                  <a:pt x="530791" y="2065248"/>
                </a:lnTo>
                <a:lnTo>
                  <a:pt x="568792" y="2084534"/>
                </a:lnTo>
                <a:lnTo>
                  <a:pt x="607659" y="2101763"/>
                </a:lnTo>
                <a:lnTo>
                  <a:pt x="647345" y="2116878"/>
                </a:lnTo>
                <a:lnTo>
                  <a:pt x="687801" y="2129824"/>
                </a:lnTo>
                <a:lnTo>
                  <a:pt x="728982" y="2140542"/>
                </a:lnTo>
                <a:lnTo>
                  <a:pt x="770841" y="2148977"/>
                </a:lnTo>
                <a:lnTo>
                  <a:pt x="813329" y="2155072"/>
                </a:lnTo>
                <a:lnTo>
                  <a:pt x="856400" y="2158770"/>
                </a:lnTo>
                <a:lnTo>
                  <a:pt x="900006" y="2160016"/>
                </a:lnTo>
                <a:lnTo>
                  <a:pt x="943613" y="2158770"/>
                </a:lnTo>
                <a:lnTo>
                  <a:pt x="986684" y="2155072"/>
                </a:lnTo>
                <a:lnTo>
                  <a:pt x="1029172" y="2148977"/>
                </a:lnTo>
                <a:lnTo>
                  <a:pt x="1071031" y="2140542"/>
                </a:lnTo>
                <a:lnTo>
                  <a:pt x="1112212" y="2129824"/>
                </a:lnTo>
                <a:lnTo>
                  <a:pt x="1152668" y="2116878"/>
                </a:lnTo>
                <a:lnTo>
                  <a:pt x="1192354" y="2101763"/>
                </a:lnTo>
                <a:lnTo>
                  <a:pt x="1231221" y="2084534"/>
                </a:lnTo>
                <a:lnTo>
                  <a:pt x="1269222" y="2065248"/>
                </a:lnTo>
                <a:lnTo>
                  <a:pt x="1306310" y="2043961"/>
                </a:lnTo>
                <a:lnTo>
                  <a:pt x="1342439" y="2020730"/>
                </a:lnTo>
                <a:lnTo>
                  <a:pt x="1377560" y="1995612"/>
                </a:lnTo>
                <a:lnTo>
                  <a:pt x="1411627" y="1968664"/>
                </a:lnTo>
                <a:lnTo>
                  <a:pt x="1444593" y="1939941"/>
                </a:lnTo>
                <a:lnTo>
                  <a:pt x="1476410" y="1909500"/>
                </a:lnTo>
                <a:lnTo>
                  <a:pt x="1507031" y="1877398"/>
                </a:lnTo>
                <a:lnTo>
                  <a:pt x="1536410" y="1843692"/>
                </a:lnTo>
                <a:lnTo>
                  <a:pt x="1564498" y="1808437"/>
                </a:lnTo>
                <a:lnTo>
                  <a:pt x="1591250" y="1771692"/>
                </a:lnTo>
                <a:lnTo>
                  <a:pt x="1616617" y="1733511"/>
                </a:lnTo>
                <a:lnTo>
                  <a:pt x="1640553" y="1693952"/>
                </a:lnTo>
                <a:lnTo>
                  <a:pt x="1663010" y="1653072"/>
                </a:lnTo>
                <a:lnTo>
                  <a:pt x="1683942" y="1610926"/>
                </a:lnTo>
                <a:lnTo>
                  <a:pt x="1703301" y="1567572"/>
                </a:lnTo>
                <a:lnTo>
                  <a:pt x="1721040" y="1523066"/>
                </a:lnTo>
                <a:lnTo>
                  <a:pt x="1737112" y="1477465"/>
                </a:lnTo>
                <a:lnTo>
                  <a:pt x="1751469" y="1430824"/>
                </a:lnTo>
                <a:lnTo>
                  <a:pt x="1764065" y="1383202"/>
                </a:lnTo>
                <a:lnTo>
                  <a:pt x="1774853" y="1334654"/>
                </a:lnTo>
                <a:lnTo>
                  <a:pt x="1783785" y="1285236"/>
                </a:lnTo>
                <a:lnTo>
                  <a:pt x="1790814" y="1235007"/>
                </a:lnTo>
                <a:lnTo>
                  <a:pt x="1795893" y="1184021"/>
                </a:lnTo>
                <a:lnTo>
                  <a:pt x="1798975" y="1132336"/>
                </a:lnTo>
                <a:lnTo>
                  <a:pt x="1800013" y="1080008"/>
                </a:lnTo>
                <a:close/>
              </a:path>
            </a:pathLst>
          </a:custGeom>
          <a:ln w="126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8028" y="3029398"/>
            <a:ext cx="1428278" cy="713484"/>
          </a:xfrm>
          <a:custGeom>
            <a:avLst/>
            <a:gdLst/>
            <a:ahLst/>
            <a:cxnLst/>
            <a:rect l="l" t="t" r="r" b="b"/>
            <a:pathLst>
              <a:path w="720090" h="360044">
                <a:moveTo>
                  <a:pt x="720005" y="0"/>
                </a:moveTo>
                <a:lnTo>
                  <a:pt x="0" y="0"/>
                </a:lnTo>
                <a:lnTo>
                  <a:pt x="0" y="360002"/>
                </a:lnTo>
                <a:lnTo>
                  <a:pt x="720005" y="360002"/>
                </a:lnTo>
                <a:lnTo>
                  <a:pt x="720005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23167" y="3029398"/>
            <a:ext cx="1071838" cy="1070855"/>
          </a:xfrm>
          <a:custGeom>
            <a:avLst/>
            <a:gdLst/>
            <a:ahLst/>
            <a:cxnLst/>
            <a:rect l="l" t="t" r="r" b="b"/>
            <a:pathLst>
              <a:path w="540385" h="540385">
                <a:moveTo>
                  <a:pt x="540004" y="0"/>
                </a:moveTo>
                <a:lnTo>
                  <a:pt x="0" y="0"/>
                </a:lnTo>
                <a:lnTo>
                  <a:pt x="0" y="540004"/>
                </a:lnTo>
                <a:lnTo>
                  <a:pt x="540004" y="540004"/>
                </a:lnTo>
                <a:lnTo>
                  <a:pt x="540004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5217" y="3956818"/>
            <a:ext cx="1714185" cy="856933"/>
          </a:xfrm>
          <a:custGeom>
            <a:avLst/>
            <a:gdLst/>
            <a:ahLst/>
            <a:cxnLst/>
            <a:rect l="l" t="t" r="r" b="b"/>
            <a:pathLst>
              <a:path w="864235" h="432435">
                <a:moveTo>
                  <a:pt x="864006" y="0"/>
                </a:moveTo>
                <a:lnTo>
                  <a:pt x="0" y="0"/>
                </a:lnTo>
                <a:lnTo>
                  <a:pt x="0" y="432003"/>
                </a:lnTo>
                <a:lnTo>
                  <a:pt x="864006" y="432003"/>
                </a:lnTo>
                <a:lnTo>
                  <a:pt x="864006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23167" y="3029398"/>
            <a:ext cx="1071838" cy="1070855"/>
          </a:xfrm>
          <a:custGeom>
            <a:avLst/>
            <a:gdLst/>
            <a:ahLst/>
            <a:cxnLst/>
            <a:rect l="l" t="t" r="r" b="b"/>
            <a:pathLst>
              <a:path w="540385" h="540385">
                <a:moveTo>
                  <a:pt x="0" y="540004"/>
                </a:moveTo>
                <a:lnTo>
                  <a:pt x="0" y="0"/>
                </a:lnTo>
                <a:lnTo>
                  <a:pt x="540004" y="0"/>
                </a:lnTo>
                <a:lnTo>
                  <a:pt x="540004" y="540004"/>
                </a:lnTo>
                <a:lnTo>
                  <a:pt x="0" y="540004"/>
                </a:lnTo>
                <a:close/>
              </a:path>
            </a:pathLst>
          </a:custGeom>
          <a:ln w="12652">
            <a:solidFill>
              <a:srgbClr val="BF7F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38028" y="3029398"/>
            <a:ext cx="1428278" cy="674544"/>
          </a:xfrm>
          <a:prstGeom prst="rect">
            <a:avLst/>
          </a:prstGeom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subroutine</a:t>
            </a:r>
            <a:endParaRPr dirty="0">
              <a:latin typeface="Arial"/>
              <a:cs typeface="Arial"/>
            </a:endParaRPr>
          </a:p>
          <a:p>
            <a:pPr algn="ctr">
              <a:spcBef>
                <a:spcPts val="1071"/>
              </a:spcBef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2</a:t>
            </a:r>
            <a:endParaRPr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95696" y="2949105"/>
            <a:ext cx="526473" cy="301153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/>
          <a:p>
            <a:pPr marL="25179">
              <a:spcBef>
                <a:spcPts val="188"/>
              </a:spcBef>
            </a:pPr>
            <a:r>
              <a:rPr spc="-178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pc="-20" dirty="0">
                <a:solidFill>
                  <a:srgbClr val="0000FF"/>
                </a:solidFill>
                <a:latin typeface="Arial"/>
                <a:cs typeface="Arial"/>
              </a:rPr>
              <a:t>rr</a:t>
            </a:r>
            <a:r>
              <a:rPr spc="-89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79218" y="3767509"/>
            <a:ext cx="759481" cy="301153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/>
          <a:p>
            <a:pPr marL="25179">
              <a:spcBef>
                <a:spcPts val="188"/>
              </a:spcBef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3</a:t>
            </a:r>
            <a:endParaRPr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5217" y="3956818"/>
            <a:ext cx="1714185" cy="856933"/>
          </a:xfrm>
          <a:prstGeom prst="rect">
            <a:avLst/>
          </a:prstGeom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22"/>
              </a:lnSpc>
            </a:pPr>
            <a:r>
              <a:rPr spc="-50" dirty="0">
                <a:solidFill>
                  <a:srgbClr val="0000FF"/>
                </a:solidFill>
                <a:latin typeface="Arial"/>
                <a:cs typeface="Arial"/>
              </a:rPr>
              <a:t>main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program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0</a:t>
            </a:r>
            <a:endParaRPr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65977" y="4313517"/>
            <a:ext cx="739329" cy="1213048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spc="-40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99"/>
              </a:spcBef>
            </a:pPr>
            <a:endParaRPr sz="25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4</a:t>
            </a:r>
            <a:endParaRPr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95054" y="4955576"/>
            <a:ext cx="1428278" cy="748923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6212" indent="103232">
              <a:lnSpc>
                <a:spcPts val="2020"/>
              </a:lnSpc>
            </a:pP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stack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346212"/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1</a:t>
            </a:r>
            <a:endParaRPr dirty="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941729" y="6247008"/>
            <a:ext cx="20781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>
              <a:lnSpc>
                <a:spcPts val="2359"/>
              </a:lnSpc>
            </a:pPr>
            <a:r>
              <a:rPr sz="2000" u="heavy" spc="-10" dirty="0">
                <a:solidFill>
                  <a:srgbClr val="0000FF"/>
                </a:solidFill>
                <a:latin typeface="Times New Roman"/>
                <a:cs typeface="Times New Roman"/>
                <a:hlinkClick r:id="" action="ppaction://noaction"/>
              </a:rPr>
              <a:t> </a:t>
            </a:r>
            <a:r>
              <a:rPr sz="2000" u="heavy" spc="-248" dirty="0">
                <a:solidFill>
                  <a:srgbClr val="0000FF"/>
                </a:solidFill>
                <a:latin typeface="Times New Roman"/>
                <a:cs typeface="Times New Roman"/>
                <a:hlinkClick r:id="" action="ppaction://noaction"/>
              </a:rPr>
              <a:t> 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Ví dụ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514449" y="2004243"/>
            <a:ext cx="14494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 gian</a:t>
            </a:r>
            <a:endParaRPr lang="en-US" altLang="ja-JP" dirty="0">
              <a:solidFill>
                <a:srgbClr val="3C33F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</a:t>
            </a:r>
            <a:r>
              <a:rPr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ịa</a:t>
            </a:r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chỉ  logic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4586" y="6334302"/>
            <a:ext cx="1064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nhớ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78748" y="1528118"/>
            <a:ext cx="1577000" cy="8665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3C3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HĐH</a:t>
            </a:r>
            <a:endParaRPr kumimoji="1" lang="ja-JP" altLang="en-US" sz="24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678748" y="2394686"/>
            <a:ext cx="1577000" cy="3810000"/>
          </a:xfrm>
          <a:prstGeom prst="rect">
            <a:avLst/>
          </a:prstGeom>
          <a:solidFill>
            <a:schemeClr val="bg1"/>
          </a:solidFill>
          <a:ln>
            <a:solidFill>
              <a:srgbClr val="3C3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Rectangle 41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2.3 Chiến lược phân đoạn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3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592866"/>
              </p:ext>
            </p:extLst>
          </p:nvPr>
        </p:nvGraphicFramePr>
        <p:xfrm>
          <a:off x="4267200" y="4347045"/>
          <a:ext cx="2126595" cy="1963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837">
                <a:tc>
                  <a:txBody>
                    <a:bodyPr/>
                    <a:lstStyle/>
                    <a:p>
                      <a:pPr marL="72390">
                        <a:lnSpc>
                          <a:spcPts val="103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sz="2000" i="1" dirty="0">
                          <a:latin typeface="Lucida Sans"/>
                          <a:cs typeface="Lucida Sans"/>
                        </a:rPr>
                        <a:t>A</a:t>
                      </a:r>
                      <a:endParaRPr sz="2000">
                        <a:latin typeface="Lucida Sans"/>
                        <a:cs typeface="Lucida Sans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30"/>
                        </a:lnSpc>
                      </a:pPr>
                      <a:r>
                        <a:rPr sz="2000" i="1" dirty="0">
                          <a:latin typeface="Lucida Sans"/>
                          <a:cs typeface="Lucida Sans"/>
                        </a:rPr>
                        <a:t>L</a:t>
                      </a:r>
                      <a:endParaRPr sz="2000">
                        <a:latin typeface="Lucida Sans"/>
                        <a:cs typeface="Lucida Sans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3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3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3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1000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6300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-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3200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1100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004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4700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1000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837">
                <a:tc gridSpan="3"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sz="2000" spc="-75" dirty="0">
                          <a:latin typeface="Arial"/>
                          <a:cs typeface="Arial"/>
                        </a:rPr>
                        <a:t>SCB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" name="Rectangle 40"/>
          <p:cNvSpPr/>
          <p:nvPr/>
        </p:nvSpPr>
        <p:spPr>
          <a:xfrm>
            <a:off x="6703132" y="2650574"/>
            <a:ext cx="1552616" cy="657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Rectangle 53"/>
          <p:cNvSpPr/>
          <p:nvPr/>
        </p:nvSpPr>
        <p:spPr>
          <a:xfrm>
            <a:off x="6707087" y="3771576"/>
            <a:ext cx="1552616" cy="657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Rectangle 55"/>
          <p:cNvSpPr/>
          <p:nvPr/>
        </p:nvSpPr>
        <p:spPr>
          <a:xfrm>
            <a:off x="6701293" y="4672683"/>
            <a:ext cx="1552616" cy="657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Rectangle 56"/>
          <p:cNvSpPr/>
          <p:nvPr/>
        </p:nvSpPr>
        <p:spPr>
          <a:xfrm>
            <a:off x="6690940" y="5677073"/>
            <a:ext cx="1552616" cy="2905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925042" y="2899626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49760" y="4072912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3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5907" y="4910329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4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64597" y="5622317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1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243556" y="2450519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40508" y="3050203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253909" y="3531810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240505" y="4131880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4300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243556" y="4472628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4700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287555" y="5106322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5700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275746" y="5438901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6300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253607" y="5767616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6700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797898" y="1633046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Địa chỉ &lt;3,345&gt; = ?</a:t>
            </a:r>
            <a:endParaRPr lang="ja-JP" altLang="en-US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797898" y="2025354"/>
            <a:ext cx="267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ja-JP" dirty="0">
                <a:solidFill>
                  <a:srgbClr val="00B050"/>
                </a:solidFill>
              </a:rPr>
              <a:t>Đoạn 3 bắt đầu tại 3200</a:t>
            </a:r>
            <a:endParaRPr lang="ja-JP" altLang="en-US" dirty="0">
              <a:solidFill>
                <a:srgbClr val="00B05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523167" y="3316105"/>
            <a:ext cx="1071838" cy="268415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P/tử 345</a:t>
            </a:r>
            <a:endParaRPr kumimoji="1" lang="ja-JP" altLang="en-US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3505200" y="3956818"/>
            <a:ext cx="1436601" cy="1665499"/>
            <a:chOff x="3505200" y="3956818"/>
            <a:chExt cx="1436601" cy="1665499"/>
          </a:xfrm>
        </p:grpSpPr>
        <p:cxnSp>
          <p:nvCxnSpPr>
            <p:cNvPr id="113" name="Straight Connector 112"/>
            <p:cNvCxnSpPr/>
            <p:nvPr/>
          </p:nvCxnSpPr>
          <p:spPr>
            <a:xfrm>
              <a:off x="3505200" y="3956818"/>
              <a:ext cx="292698" cy="0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3803949" y="3956818"/>
              <a:ext cx="0" cy="1665499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3797898" y="5622317"/>
              <a:ext cx="1143903" cy="0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5554040" y="3767509"/>
            <a:ext cx="1143903" cy="1796488"/>
            <a:chOff x="5554040" y="3767509"/>
            <a:chExt cx="1143903" cy="1796488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5562600" y="3767509"/>
              <a:ext cx="0" cy="1796488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5554040" y="3771576"/>
              <a:ext cx="1143903" cy="0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Rectangle 123"/>
          <p:cNvSpPr/>
          <p:nvPr/>
        </p:nvSpPr>
        <p:spPr>
          <a:xfrm>
            <a:off x="6707086" y="3915109"/>
            <a:ext cx="1548661" cy="268415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Offset</a:t>
            </a:r>
            <a:r>
              <a:rPr kumimoji="1"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345</a:t>
            </a:r>
            <a:endParaRPr kumimoji="1" lang="ja-JP" altLang="en-US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8228711" y="3849261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3545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82939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9" grpId="0" animBg="1"/>
      <p:bldP spid="124" grpId="0" animBg="1"/>
      <p:bldP spid="1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8828495" y="6570163"/>
            <a:ext cx="40304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4815" y="6517661"/>
            <a:ext cx="60456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16897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19182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9716" y="6544996"/>
            <a:ext cx="60456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1000" y="1959298"/>
            <a:ext cx="3570694" cy="4280902"/>
          </a:xfrm>
          <a:custGeom>
            <a:avLst/>
            <a:gdLst/>
            <a:ahLst/>
            <a:cxnLst/>
            <a:rect l="l" t="t" r="r" b="b"/>
            <a:pathLst>
              <a:path w="1800225" h="2160270">
                <a:moveTo>
                  <a:pt x="900006" y="0"/>
                </a:moveTo>
                <a:lnTo>
                  <a:pt x="856400" y="1245"/>
                </a:lnTo>
                <a:lnTo>
                  <a:pt x="813329" y="4943"/>
                </a:lnTo>
                <a:lnTo>
                  <a:pt x="770841" y="11038"/>
                </a:lnTo>
                <a:lnTo>
                  <a:pt x="728982" y="19473"/>
                </a:lnTo>
                <a:lnTo>
                  <a:pt x="687801" y="30192"/>
                </a:lnTo>
                <a:lnTo>
                  <a:pt x="647345" y="43137"/>
                </a:lnTo>
                <a:lnTo>
                  <a:pt x="607659" y="58252"/>
                </a:lnTo>
                <a:lnTo>
                  <a:pt x="568792" y="75481"/>
                </a:lnTo>
                <a:lnTo>
                  <a:pt x="530791" y="94768"/>
                </a:lnTo>
                <a:lnTo>
                  <a:pt x="493703" y="116054"/>
                </a:lnTo>
                <a:lnTo>
                  <a:pt x="457574" y="139285"/>
                </a:lnTo>
                <a:lnTo>
                  <a:pt x="422453" y="164403"/>
                </a:lnTo>
                <a:lnTo>
                  <a:pt x="388386" y="191352"/>
                </a:lnTo>
                <a:lnTo>
                  <a:pt x="355420" y="220075"/>
                </a:lnTo>
                <a:lnTo>
                  <a:pt x="323603" y="250515"/>
                </a:lnTo>
                <a:lnTo>
                  <a:pt x="292982" y="282617"/>
                </a:lnTo>
                <a:lnTo>
                  <a:pt x="263603" y="316324"/>
                </a:lnTo>
                <a:lnTo>
                  <a:pt x="235514" y="351578"/>
                </a:lnTo>
                <a:lnTo>
                  <a:pt x="208763" y="388324"/>
                </a:lnTo>
                <a:lnTo>
                  <a:pt x="183396" y="426504"/>
                </a:lnTo>
                <a:lnTo>
                  <a:pt x="159460" y="466063"/>
                </a:lnTo>
                <a:lnTo>
                  <a:pt x="137002" y="506944"/>
                </a:lnTo>
                <a:lnTo>
                  <a:pt x="116071" y="549089"/>
                </a:lnTo>
                <a:lnTo>
                  <a:pt x="96712" y="592443"/>
                </a:lnTo>
                <a:lnTo>
                  <a:pt x="78973" y="636949"/>
                </a:lnTo>
                <a:lnTo>
                  <a:pt x="62901" y="682551"/>
                </a:lnTo>
                <a:lnTo>
                  <a:pt x="48543" y="729191"/>
                </a:lnTo>
                <a:lnTo>
                  <a:pt x="35947" y="776813"/>
                </a:lnTo>
                <a:lnTo>
                  <a:pt x="25160" y="825362"/>
                </a:lnTo>
                <a:lnTo>
                  <a:pt x="16228" y="874779"/>
                </a:lnTo>
                <a:lnTo>
                  <a:pt x="9199" y="925009"/>
                </a:lnTo>
                <a:lnTo>
                  <a:pt x="4119" y="975994"/>
                </a:lnTo>
                <a:lnTo>
                  <a:pt x="1037" y="1027680"/>
                </a:lnTo>
                <a:lnTo>
                  <a:pt x="0" y="1080008"/>
                </a:lnTo>
                <a:lnTo>
                  <a:pt x="1037" y="1132336"/>
                </a:lnTo>
                <a:lnTo>
                  <a:pt x="4119" y="1184021"/>
                </a:lnTo>
                <a:lnTo>
                  <a:pt x="9199" y="1235007"/>
                </a:lnTo>
                <a:lnTo>
                  <a:pt x="16228" y="1285236"/>
                </a:lnTo>
                <a:lnTo>
                  <a:pt x="25160" y="1334654"/>
                </a:lnTo>
                <a:lnTo>
                  <a:pt x="35947" y="1383202"/>
                </a:lnTo>
                <a:lnTo>
                  <a:pt x="48543" y="1430824"/>
                </a:lnTo>
                <a:lnTo>
                  <a:pt x="62901" y="1477465"/>
                </a:lnTo>
                <a:lnTo>
                  <a:pt x="78973" y="1523066"/>
                </a:lnTo>
                <a:lnTo>
                  <a:pt x="96712" y="1567572"/>
                </a:lnTo>
                <a:lnTo>
                  <a:pt x="116071" y="1610926"/>
                </a:lnTo>
                <a:lnTo>
                  <a:pt x="137002" y="1653072"/>
                </a:lnTo>
                <a:lnTo>
                  <a:pt x="159460" y="1693952"/>
                </a:lnTo>
                <a:lnTo>
                  <a:pt x="183396" y="1733511"/>
                </a:lnTo>
                <a:lnTo>
                  <a:pt x="208763" y="1771692"/>
                </a:lnTo>
                <a:lnTo>
                  <a:pt x="235514" y="1808437"/>
                </a:lnTo>
                <a:lnTo>
                  <a:pt x="263603" y="1843692"/>
                </a:lnTo>
                <a:lnTo>
                  <a:pt x="292982" y="1877398"/>
                </a:lnTo>
                <a:lnTo>
                  <a:pt x="323603" y="1909500"/>
                </a:lnTo>
                <a:lnTo>
                  <a:pt x="355420" y="1939941"/>
                </a:lnTo>
                <a:lnTo>
                  <a:pt x="388386" y="1968664"/>
                </a:lnTo>
                <a:lnTo>
                  <a:pt x="422453" y="1995612"/>
                </a:lnTo>
                <a:lnTo>
                  <a:pt x="457574" y="2020730"/>
                </a:lnTo>
                <a:lnTo>
                  <a:pt x="493703" y="2043961"/>
                </a:lnTo>
                <a:lnTo>
                  <a:pt x="530791" y="2065248"/>
                </a:lnTo>
                <a:lnTo>
                  <a:pt x="568792" y="2084534"/>
                </a:lnTo>
                <a:lnTo>
                  <a:pt x="607659" y="2101763"/>
                </a:lnTo>
                <a:lnTo>
                  <a:pt x="647345" y="2116878"/>
                </a:lnTo>
                <a:lnTo>
                  <a:pt x="687801" y="2129824"/>
                </a:lnTo>
                <a:lnTo>
                  <a:pt x="728982" y="2140542"/>
                </a:lnTo>
                <a:lnTo>
                  <a:pt x="770841" y="2148977"/>
                </a:lnTo>
                <a:lnTo>
                  <a:pt x="813329" y="2155072"/>
                </a:lnTo>
                <a:lnTo>
                  <a:pt x="856400" y="2158770"/>
                </a:lnTo>
                <a:lnTo>
                  <a:pt x="900006" y="2160016"/>
                </a:lnTo>
                <a:lnTo>
                  <a:pt x="943613" y="2158770"/>
                </a:lnTo>
                <a:lnTo>
                  <a:pt x="986684" y="2155072"/>
                </a:lnTo>
                <a:lnTo>
                  <a:pt x="1029172" y="2148977"/>
                </a:lnTo>
                <a:lnTo>
                  <a:pt x="1071031" y="2140542"/>
                </a:lnTo>
                <a:lnTo>
                  <a:pt x="1112212" y="2129824"/>
                </a:lnTo>
                <a:lnTo>
                  <a:pt x="1152668" y="2116878"/>
                </a:lnTo>
                <a:lnTo>
                  <a:pt x="1192354" y="2101763"/>
                </a:lnTo>
                <a:lnTo>
                  <a:pt x="1231221" y="2084534"/>
                </a:lnTo>
                <a:lnTo>
                  <a:pt x="1269222" y="2065248"/>
                </a:lnTo>
                <a:lnTo>
                  <a:pt x="1306310" y="2043961"/>
                </a:lnTo>
                <a:lnTo>
                  <a:pt x="1342439" y="2020730"/>
                </a:lnTo>
                <a:lnTo>
                  <a:pt x="1377560" y="1995612"/>
                </a:lnTo>
                <a:lnTo>
                  <a:pt x="1411627" y="1968664"/>
                </a:lnTo>
                <a:lnTo>
                  <a:pt x="1444593" y="1939941"/>
                </a:lnTo>
                <a:lnTo>
                  <a:pt x="1476410" y="1909500"/>
                </a:lnTo>
                <a:lnTo>
                  <a:pt x="1507031" y="1877398"/>
                </a:lnTo>
                <a:lnTo>
                  <a:pt x="1536410" y="1843692"/>
                </a:lnTo>
                <a:lnTo>
                  <a:pt x="1564498" y="1808437"/>
                </a:lnTo>
                <a:lnTo>
                  <a:pt x="1591250" y="1771692"/>
                </a:lnTo>
                <a:lnTo>
                  <a:pt x="1616617" y="1733511"/>
                </a:lnTo>
                <a:lnTo>
                  <a:pt x="1640553" y="1693952"/>
                </a:lnTo>
                <a:lnTo>
                  <a:pt x="1663010" y="1653072"/>
                </a:lnTo>
                <a:lnTo>
                  <a:pt x="1683942" y="1610926"/>
                </a:lnTo>
                <a:lnTo>
                  <a:pt x="1703301" y="1567572"/>
                </a:lnTo>
                <a:lnTo>
                  <a:pt x="1721040" y="1523066"/>
                </a:lnTo>
                <a:lnTo>
                  <a:pt x="1737112" y="1477465"/>
                </a:lnTo>
                <a:lnTo>
                  <a:pt x="1751469" y="1430824"/>
                </a:lnTo>
                <a:lnTo>
                  <a:pt x="1764065" y="1383202"/>
                </a:lnTo>
                <a:lnTo>
                  <a:pt x="1774853" y="1334654"/>
                </a:lnTo>
                <a:lnTo>
                  <a:pt x="1783785" y="1285236"/>
                </a:lnTo>
                <a:lnTo>
                  <a:pt x="1790814" y="1235007"/>
                </a:lnTo>
                <a:lnTo>
                  <a:pt x="1795893" y="1184021"/>
                </a:lnTo>
                <a:lnTo>
                  <a:pt x="1798975" y="1132336"/>
                </a:lnTo>
                <a:lnTo>
                  <a:pt x="1800013" y="1080008"/>
                </a:lnTo>
                <a:lnTo>
                  <a:pt x="1798975" y="1027680"/>
                </a:lnTo>
                <a:lnTo>
                  <a:pt x="1795893" y="975994"/>
                </a:lnTo>
                <a:lnTo>
                  <a:pt x="1790814" y="925009"/>
                </a:lnTo>
                <a:lnTo>
                  <a:pt x="1783785" y="874779"/>
                </a:lnTo>
                <a:lnTo>
                  <a:pt x="1774853" y="825362"/>
                </a:lnTo>
                <a:lnTo>
                  <a:pt x="1764065" y="776813"/>
                </a:lnTo>
                <a:lnTo>
                  <a:pt x="1751469" y="729191"/>
                </a:lnTo>
                <a:lnTo>
                  <a:pt x="1737112" y="682551"/>
                </a:lnTo>
                <a:lnTo>
                  <a:pt x="1721040" y="636949"/>
                </a:lnTo>
                <a:lnTo>
                  <a:pt x="1703301" y="592443"/>
                </a:lnTo>
                <a:lnTo>
                  <a:pt x="1683942" y="549089"/>
                </a:lnTo>
                <a:lnTo>
                  <a:pt x="1663010" y="506944"/>
                </a:lnTo>
                <a:lnTo>
                  <a:pt x="1640553" y="466063"/>
                </a:lnTo>
                <a:lnTo>
                  <a:pt x="1616617" y="426504"/>
                </a:lnTo>
                <a:lnTo>
                  <a:pt x="1591250" y="388324"/>
                </a:lnTo>
                <a:lnTo>
                  <a:pt x="1564498" y="351578"/>
                </a:lnTo>
                <a:lnTo>
                  <a:pt x="1536410" y="316324"/>
                </a:lnTo>
                <a:lnTo>
                  <a:pt x="1507031" y="282617"/>
                </a:lnTo>
                <a:lnTo>
                  <a:pt x="1476410" y="250515"/>
                </a:lnTo>
                <a:lnTo>
                  <a:pt x="1444593" y="220075"/>
                </a:lnTo>
                <a:lnTo>
                  <a:pt x="1411627" y="191352"/>
                </a:lnTo>
                <a:lnTo>
                  <a:pt x="1377560" y="164403"/>
                </a:lnTo>
                <a:lnTo>
                  <a:pt x="1342439" y="139285"/>
                </a:lnTo>
                <a:lnTo>
                  <a:pt x="1306310" y="116054"/>
                </a:lnTo>
                <a:lnTo>
                  <a:pt x="1269222" y="94768"/>
                </a:lnTo>
                <a:lnTo>
                  <a:pt x="1231221" y="75481"/>
                </a:lnTo>
                <a:lnTo>
                  <a:pt x="1192354" y="58252"/>
                </a:lnTo>
                <a:lnTo>
                  <a:pt x="1152668" y="43137"/>
                </a:lnTo>
                <a:lnTo>
                  <a:pt x="1112212" y="30192"/>
                </a:lnTo>
                <a:lnTo>
                  <a:pt x="1071031" y="19473"/>
                </a:lnTo>
                <a:lnTo>
                  <a:pt x="1029172" y="11038"/>
                </a:lnTo>
                <a:lnTo>
                  <a:pt x="986684" y="4943"/>
                </a:lnTo>
                <a:lnTo>
                  <a:pt x="943613" y="1245"/>
                </a:lnTo>
                <a:lnTo>
                  <a:pt x="900006" y="0"/>
                </a:lnTo>
                <a:close/>
              </a:path>
            </a:pathLst>
          </a:custGeom>
          <a:solidFill>
            <a:srgbClr val="EFF9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1000" y="1959298"/>
            <a:ext cx="3570694" cy="4280902"/>
          </a:xfrm>
          <a:custGeom>
            <a:avLst/>
            <a:gdLst/>
            <a:ahLst/>
            <a:cxnLst/>
            <a:rect l="l" t="t" r="r" b="b"/>
            <a:pathLst>
              <a:path w="1800225" h="2160270">
                <a:moveTo>
                  <a:pt x="1800013" y="1080008"/>
                </a:moveTo>
                <a:lnTo>
                  <a:pt x="1798975" y="1027680"/>
                </a:lnTo>
                <a:lnTo>
                  <a:pt x="1795893" y="975994"/>
                </a:lnTo>
                <a:lnTo>
                  <a:pt x="1790814" y="925009"/>
                </a:lnTo>
                <a:lnTo>
                  <a:pt x="1783785" y="874779"/>
                </a:lnTo>
                <a:lnTo>
                  <a:pt x="1774853" y="825362"/>
                </a:lnTo>
                <a:lnTo>
                  <a:pt x="1764065" y="776813"/>
                </a:lnTo>
                <a:lnTo>
                  <a:pt x="1751469" y="729191"/>
                </a:lnTo>
                <a:lnTo>
                  <a:pt x="1737112" y="682551"/>
                </a:lnTo>
                <a:lnTo>
                  <a:pt x="1721040" y="636949"/>
                </a:lnTo>
                <a:lnTo>
                  <a:pt x="1703301" y="592443"/>
                </a:lnTo>
                <a:lnTo>
                  <a:pt x="1683942" y="549089"/>
                </a:lnTo>
                <a:lnTo>
                  <a:pt x="1663010" y="506944"/>
                </a:lnTo>
                <a:lnTo>
                  <a:pt x="1640553" y="466063"/>
                </a:lnTo>
                <a:lnTo>
                  <a:pt x="1616617" y="426504"/>
                </a:lnTo>
                <a:lnTo>
                  <a:pt x="1591250" y="388324"/>
                </a:lnTo>
                <a:lnTo>
                  <a:pt x="1564498" y="351578"/>
                </a:lnTo>
                <a:lnTo>
                  <a:pt x="1536410" y="316324"/>
                </a:lnTo>
                <a:lnTo>
                  <a:pt x="1507031" y="282617"/>
                </a:lnTo>
                <a:lnTo>
                  <a:pt x="1476410" y="250515"/>
                </a:lnTo>
                <a:lnTo>
                  <a:pt x="1444593" y="220075"/>
                </a:lnTo>
                <a:lnTo>
                  <a:pt x="1411627" y="191352"/>
                </a:lnTo>
                <a:lnTo>
                  <a:pt x="1377560" y="164403"/>
                </a:lnTo>
                <a:lnTo>
                  <a:pt x="1342439" y="139285"/>
                </a:lnTo>
                <a:lnTo>
                  <a:pt x="1306310" y="116054"/>
                </a:lnTo>
                <a:lnTo>
                  <a:pt x="1269222" y="94768"/>
                </a:lnTo>
                <a:lnTo>
                  <a:pt x="1231221" y="75481"/>
                </a:lnTo>
                <a:lnTo>
                  <a:pt x="1192354" y="58252"/>
                </a:lnTo>
                <a:lnTo>
                  <a:pt x="1152668" y="43137"/>
                </a:lnTo>
                <a:lnTo>
                  <a:pt x="1112212" y="30192"/>
                </a:lnTo>
                <a:lnTo>
                  <a:pt x="1071031" y="19473"/>
                </a:lnTo>
                <a:lnTo>
                  <a:pt x="1029172" y="11038"/>
                </a:lnTo>
                <a:lnTo>
                  <a:pt x="986684" y="4943"/>
                </a:lnTo>
                <a:lnTo>
                  <a:pt x="943613" y="1245"/>
                </a:lnTo>
                <a:lnTo>
                  <a:pt x="900006" y="0"/>
                </a:lnTo>
                <a:lnTo>
                  <a:pt x="856400" y="1245"/>
                </a:lnTo>
                <a:lnTo>
                  <a:pt x="813329" y="4943"/>
                </a:lnTo>
                <a:lnTo>
                  <a:pt x="770841" y="11038"/>
                </a:lnTo>
                <a:lnTo>
                  <a:pt x="728982" y="19473"/>
                </a:lnTo>
                <a:lnTo>
                  <a:pt x="687801" y="30192"/>
                </a:lnTo>
                <a:lnTo>
                  <a:pt x="647345" y="43137"/>
                </a:lnTo>
                <a:lnTo>
                  <a:pt x="607659" y="58252"/>
                </a:lnTo>
                <a:lnTo>
                  <a:pt x="568792" y="75481"/>
                </a:lnTo>
                <a:lnTo>
                  <a:pt x="530791" y="94768"/>
                </a:lnTo>
                <a:lnTo>
                  <a:pt x="493703" y="116054"/>
                </a:lnTo>
                <a:lnTo>
                  <a:pt x="457574" y="139285"/>
                </a:lnTo>
                <a:lnTo>
                  <a:pt x="422453" y="164403"/>
                </a:lnTo>
                <a:lnTo>
                  <a:pt x="388386" y="191352"/>
                </a:lnTo>
                <a:lnTo>
                  <a:pt x="355420" y="220075"/>
                </a:lnTo>
                <a:lnTo>
                  <a:pt x="323603" y="250515"/>
                </a:lnTo>
                <a:lnTo>
                  <a:pt x="292982" y="282617"/>
                </a:lnTo>
                <a:lnTo>
                  <a:pt x="263603" y="316324"/>
                </a:lnTo>
                <a:lnTo>
                  <a:pt x="235514" y="351578"/>
                </a:lnTo>
                <a:lnTo>
                  <a:pt x="208763" y="388324"/>
                </a:lnTo>
                <a:lnTo>
                  <a:pt x="183396" y="426504"/>
                </a:lnTo>
                <a:lnTo>
                  <a:pt x="159460" y="466063"/>
                </a:lnTo>
                <a:lnTo>
                  <a:pt x="137002" y="506944"/>
                </a:lnTo>
                <a:lnTo>
                  <a:pt x="116071" y="549089"/>
                </a:lnTo>
                <a:lnTo>
                  <a:pt x="96712" y="592443"/>
                </a:lnTo>
                <a:lnTo>
                  <a:pt x="78973" y="636949"/>
                </a:lnTo>
                <a:lnTo>
                  <a:pt x="62901" y="682551"/>
                </a:lnTo>
                <a:lnTo>
                  <a:pt x="48543" y="729191"/>
                </a:lnTo>
                <a:lnTo>
                  <a:pt x="35947" y="776813"/>
                </a:lnTo>
                <a:lnTo>
                  <a:pt x="25160" y="825362"/>
                </a:lnTo>
                <a:lnTo>
                  <a:pt x="16228" y="874779"/>
                </a:lnTo>
                <a:lnTo>
                  <a:pt x="9199" y="925009"/>
                </a:lnTo>
                <a:lnTo>
                  <a:pt x="4119" y="975994"/>
                </a:lnTo>
                <a:lnTo>
                  <a:pt x="1037" y="1027680"/>
                </a:lnTo>
                <a:lnTo>
                  <a:pt x="0" y="1080008"/>
                </a:lnTo>
                <a:lnTo>
                  <a:pt x="1037" y="1132336"/>
                </a:lnTo>
                <a:lnTo>
                  <a:pt x="4119" y="1184021"/>
                </a:lnTo>
                <a:lnTo>
                  <a:pt x="9199" y="1235007"/>
                </a:lnTo>
                <a:lnTo>
                  <a:pt x="16228" y="1285236"/>
                </a:lnTo>
                <a:lnTo>
                  <a:pt x="25160" y="1334654"/>
                </a:lnTo>
                <a:lnTo>
                  <a:pt x="35947" y="1383202"/>
                </a:lnTo>
                <a:lnTo>
                  <a:pt x="48543" y="1430824"/>
                </a:lnTo>
                <a:lnTo>
                  <a:pt x="62901" y="1477465"/>
                </a:lnTo>
                <a:lnTo>
                  <a:pt x="78973" y="1523066"/>
                </a:lnTo>
                <a:lnTo>
                  <a:pt x="96712" y="1567572"/>
                </a:lnTo>
                <a:lnTo>
                  <a:pt x="116071" y="1610926"/>
                </a:lnTo>
                <a:lnTo>
                  <a:pt x="137002" y="1653072"/>
                </a:lnTo>
                <a:lnTo>
                  <a:pt x="159460" y="1693952"/>
                </a:lnTo>
                <a:lnTo>
                  <a:pt x="183396" y="1733511"/>
                </a:lnTo>
                <a:lnTo>
                  <a:pt x="208763" y="1771692"/>
                </a:lnTo>
                <a:lnTo>
                  <a:pt x="235514" y="1808437"/>
                </a:lnTo>
                <a:lnTo>
                  <a:pt x="263603" y="1843692"/>
                </a:lnTo>
                <a:lnTo>
                  <a:pt x="292982" y="1877398"/>
                </a:lnTo>
                <a:lnTo>
                  <a:pt x="323603" y="1909500"/>
                </a:lnTo>
                <a:lnTo>
                  <a:pt x="355420" y="1939941"/>
                </a:lnTo>
                <a:lnTo>
                  <a:pt x="388386" y="1968664"/>
                </a:lnTo>
                <a:lnTo>
                  <a:pt x="422453" y="1995612"/>
                </a:lnTo>
                <a:lnTo>
                  <a:pt x="457574" y="2020730"/>
                </a:lnTo>
                <a:lnTo>
                  <a:pt x="493703" y="2043961"/>
                </a:lnTo>
                <a:lnTo>
                  <a:pt x="530791" y="2065248"/>
                </a:lnTo>
                <a:lnTo>
                  <a:pt x="568792" y="2084534"/>
                </a:lnTo>
                <a:lnTo>
                  <a:pt x="607659" y="2101763"/>
                </a:lnTo>
                <a:lnTo>
                  <a:pt x="647345" y="2116878"/>
                </a:lnTo>
                <a:lnTo>
                  <a:pt x="687801" y="2129824"/>
                </a:lnTo>
                <a:lnTo>
                  <a:pt x="728982" y="2140542"/>
                </a:lnTo>
                <a:lnTo>
                  <a:pt x="770841" y="2148977"/>
                </a:lnTo>
                <a:lnTo>
                  <a:pt x="813329" y="2155072"/>
                </a:lnTo>
                <a:lnTo>
                  <a:pt x="856400" y="2158770"/>
                </a:lnTo>
                <a:lnTo>
                  <a:pt x="900006" y="2160016"/>
                </a:lnTo>
                <a:lnTo>
                  <a:pt x="943613" y="2158770"/>
                </a:lnTo>
                <a:lnTo>
                  <a:pt x="986684" y="2155072"/>
                </a:lnTo>
                <a:lnTo>
                  <a:pt x="1029172" y="2148977"/>
                </a:lnTo>
                <a:lnTo>
                  <a:pt x="1071031" y="2140542"/>
                </a:lnTo>
                <a:lnTo>
                  <a:pt x="1112212" y="2129824"/>
                </a:lnTo>
                <a:lnTo>
                  <a:pt x="1152668" y="2116878"/>
                </a:lnTo>
                <a:lnTo>
                  <a:pt x="1192354" y="2101763"/>
                </a:lnTo>
                <a:lnTo>
                  <a:pt x="1231221" y="2084534"/>
                </a:lnTo>
                <a:lnTo>
                  <a:pt x="1269222" y="2065248"/>
                </a:lnTo>
                <a:lnTo>
                  <a:pt x="1306310" y="2043961"/>
                </a:lnTo>
                <a:lnTo>
                  <a:pt x="1342439" y="2020730"/>
                </a:lnTo>
                <a:lnTo>
                  <a:pt x="1377560" y="1995612"/>
                </a:lnTo>
                <a:lnTo>
                  <a:pt x="1411627" y="1968664"/>
                </a:lnTo>
                <a:lnTo>
                  <a:pt x="1444593" y="1939941"/>
                </a:lnTo>
                <a:lnTo>
                  <a:pt x="1476410" y="1909500"/>
                </a:lnTo>
                <a:lnTo>
                  <a:pt x="1507031" y="1877398"/>
                </a:lnTo>
                <a:lnTo>
                  <a:pt x="1536410" y="1843692"/>
                </a:lnTo>
                <a:lnTo>
                  <a:pt x="1564498" y="1808437"/>
                </a:lnTo>
                <a:lnTo>
                  <a:pt x="1591250" y="1771692"/>
                </a:lnTo>
                <a:lnTo>
                  <a:pt x="1616617" y="1733511"/>
                </a:lnTo>
                <a:lnTo>
                  <a:pt x="1640553" y="1693952"/>
                </a:lnTo>
                <a:lnTo>
                  <a:pt x="1663010" y="1653072"/>
                </a:lnTo>
                <a:lnTo>
                  <a:pt x="1683942" y="1610926"/>
                </a:lnTo>
                <a:lnTo>
                  <a:pt x="1703301" y="1567572"/>
                </a:lnTo>
                <a:lnTo>
                  <a:pt x="1721040" y="1523066"/>
                </a:lnTo>
                <a:lnTo>
                  <a:pt x="1737112" y="1477465"/>
                </a:lnTo>
                <a:lnTo>
                  <a:pt x="1751469" y="1430824"/>
                </a:lnTo>
                <a:lnTo>
                  <a:pt x="1764065" y="1383202"/>
                </a:lnTo>
                <a:lnTo>
                  <a:pt x="1774853" y="1334654"/>
                </a:lnTo>
                <a:lnTo>
                  <a:pt x="1783785" y="1285236"/>
                </a:lnTo>
                <a:lnTo>
                  <a:pt x="1790814" y="1235007"/>
                </a:lnTo>
                <a:lnTo>
                  <a:pt x="1795893" y="1184021"/>
                </a:lnTo>
                <a:lnTo>
                  <a:pt x="1798975" y="1132336"/>
                </a:lnTo>
                <a:lnTo>
                  <a:pt x="1800013" y="1080008"/>
                </a:lnTo>
                <a:close/>
              </a:path>
            </a:pathLst>
          </a:custGeom>
          <a:ln w="126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8028" y="3029398"/>
            <a:ext cx="1428278" cy="713484"/>
          </a:xfrm>
          <a:custGeom>
            <a:avLst/>
            <a:gdLst/>
            <a:ahLst/>
            <a:cxnLst/>
            <a:rect l="l" t="t" r="r" b="b"/>
            <a:pathLst>
              <a:path w="720090" h="360044">
                <a:moveTo>
                  <a:pt x="720005" y="0"/>
                </a:moveTo>
                <a:lnTo>
                  <a:pt x="0" y="0"/>
                </a:lnTo>
                <a:lnTo>
                  <a:pt x="0" y="360002"/>
                </a:lnTo>
                <a:lnTo>
                  <a:pt x="720005" y="360002"/>
                </a:lnTo>
                <a:lnTo>
                  <a:pt x="720005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23167" y="3029398"/>
            <a:ext cx="1071838" cy="1070855"/>
          </a:xfrm>
          <a:custGeom>
            <a:avLst/>
            <a:gdLst/>
            <a:ahLst/>
            <a:cxnLst/>
            <a:rect l="l" t="t" r="r" b="b"/>
            <a:pathLst>
              <a:path w="540385" h="540385">
                <a:moveTo>
                  <a:pt x="540004" y="0"/>
                </a:moveTo>
                <a:lnTo>
                  <a:pt x="0" y="0"/>
                </a:lnTo>
                <a:lnTo>
                  <a:pt x="0" y="540004"/>
                </a:lnTo>
                <a:lnTo>
                  <a:pt x="540004" y="540004"/>
                </a:lnTo>
                <a:lnTo>
                  <a:pt x="540004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5217" y="3956818"/>
            <a:ext cx="1714185" cy="856933"/>
          </a:xfrm>
          <a:custGeom>
            <a:avLst/>
            <a:gdLst/>
            <a:ahLst/>
            <a:cxnLst/>
            <a:rect l="l" t="t" r="r" b="b"/>
            <a:pathLst>
              <a:path w="864235" h="432435">
                <a:moveTo>
                  <a:pt x="864006" y="0"/>
                </a:moveTo>
                <a:lnTo>
                  <a:pt x="0" y="0"/>
                </a:lnTo>
                <a:lnTo>
                  <a:pt x="0" y="432003"/>
                </a:lnTo>
                <a:lnTo>
                  <a:pt x="864006" y="432003"/>
                </a:lnTo>
                <a:lnTo>
                  <a:pt x="864006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23167" y="3029398"/>
            <a:ext cx="1071838" cy="1070855"/>
          </a:xfrm>
          <a:custGeom>
            <a:avLst/>
            <a:gdLst/>
            <a:ahLst/>
            <a:cxnLst/>
            <a:rect l="l" t="t" r="r" b="b"/>
            <a:pathLst>
              <a:path w="540385" h="540385">
                <a:moveTo>
                  <a:pt x="0" y="540004"/>
                </a:moveTo>
                <a:lnTo>
                  <a:pt x="0" y="0"/>
                </a:lnTo>
                <a:lnTo>
                  <a:pt x="540004" y="0"/>
                </a:lnTo>
                <a:lnTo>
                  <a:pt x="540004" y="540004"/>
                </a:lnTo>
                <a:lnTo>
                  <a:pt x="0" y="540004"/>
                </a:lnTo>
                <a:close/>
              </a:path>
            </a:pathLst>
          </a:custGeom>
          <a:ln w="12652">
            <a:solidFill>
              <a:srgbClr val="BF7F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38028" y="3029398"/>
            <a:ext cx="1428278" cy="674544"/>
          </a:xfrm>
          <a:prstGeom prst="rect">
            <a:avLst/>
          </a:prstGeom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subroutine</a:t>
            </a:r>
            <a:endParaRPr dirty="0">
              <a:latin typeface="Arial"/>
              <a:cs typeface="Arial"/>
            </a:endParaRPr>
          </a:p>
          <a:p>
            <a:pPr algn="ctr">
              <a:spcBef>
                <a:spcPts val="1071"/>
              </a:spcBef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2</a:t>
            </a:r>
            <a:endParaRPr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95696" y="2949105"/>
            <a:ext cx="526473" cy="301153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/>
          <a:p>
            <a:pPr marL="25179">
              <a:spcBef>
                <a:spcPts val="188"/>
              </a:spcBef>
            </a:pPr>
            <a:r>
              <a:rPr spc="-178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pc="-20" dirty="0">
                <a:solidFill>
                  <a:srgbClr val="0000FF"/>
                </a:solidFill>
                <a:latin typeface="Arial"/>
                <a:cs typeface="Arial"/>
              </a:rPr>
              <a:t>rr</a:t>
            </a:r>
            <a:r>
              <a:rPr spc="-89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79218" y="3767509"/>
            <a:ext cx="759481" cy="301153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/>
          <a:p>
            <a:pPr marL="25179">
              <a:spcBef>
                <a:spcPts val="188"/>
              </a:spcBef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3</a:t>
            </a:r>
            <a:endParaRPr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5217" y="3956818"/>
            <a:ext cx="1714185" cy="856933"/>
          </a:xfrm>
          <a:prstGeom prst="rect">
            <a:avLst/>
          </a:prstGeom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22"/>
              </a:lnSpc>
            </a:pPr>
            <a:r>
              <a:rPr spc="-50" dirty="0">
                <a:solidFill>
                  <a:srgbClr val="0000FF"/>
                </a:solidFill>
                <a:latin typeface="Arial"/>
                <a:cs typeface="Arial"/>
              </a:rPr>
              <a:t>main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program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0</a:t>
            </a:r>
            <a:endParaRPr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65977" y="4313517"/>
            <a:ext cx="739329" cy="1213048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spc="-40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99"/>
              </a:spcBef>
            </a:pPr>
            <a:endParaRPr sz="25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4</a:t>
            </a:r>
            <a:endParaRPr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95054" y="4955576"/>
            <a:ext cx="1428278" cy="748923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6212" indent="103232">
              <a:lnSpc>
                <a:spcPts val="2020"/>
              </a:lnSpc>
            </a:pP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stack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346212"/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1</a:t>
            </a:r>
            <a:endParaRPr dirty="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941729" y="6247008"/>
            <a:ext cx="20781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>
              <a:lnSpc>
                <a:spcPts val="2359"/>
              </a:lnSpc>
            </a:pPr>
            <a:r>
              <a:rPr sz="2000" u="heavy" spc="-10" dirty="0">
                <a:solidFill>
                  <a:srgbClr val="0000FF"/>
                </a:solidFill>
                <a:latin typeface="Times New Roman"/>
                <a:cs typeface="Times New Roman"/>
                <a:hlinkClick r:id="" action="ppaction://noaction"/>
              </a:rPr>
              <a:t> </a:t>
            </a:r>
            <a:r>
              <a:rPr sz="2000" u="heavy" spc="-248" dirty="0">
                <a:solidFill>
                  <a:srgbClr val="0000FF"/>
                </a:solidFill>
                <a:latin typeface="Times New Roman"/>
                <a:cs typeface="Times New Roman"/>
                <a:hlinkClick r:id="" action="ppaction://noaction"/>
              </a:rPr>
              <a:t> 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Ví dụ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514449" y="2004243"/>
            <a:ext cx="14494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 gian</a:t>
            </a:r>
            <a:endParaRPr lang="en-US" altLang="ja-JP" dirty="0">
              <a:solidFill>
                <a:srgbClr val="3C33F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</a:t>
            </a:r>
            <a:r>
              <a:rPr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ịa</a:t>
            </a:r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chỉ  logic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4586" y="6334302"/>
            <a:ext cx="1064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nhớ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78748" y="1528118"/>
            <a:ext cx="1577000" cy="8665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3C3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HĐH</a:t>
            </a:r>
            <a:endParaRPr kumimoji="1" lang="ja-JP" altLang="en-US" sz="24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678748" y="2394686"/>
            <a:ext cx="1577000" cy="3810000"/>
          </a:xfrm>
          <a:prstGeom prst="rect">
            <a:avLst/>
          </a:prstGeom>
          <a:solidFill>
            <a:schemeClr val="bg1"/>
          </a:solidFill>
          <a:ln>
            <a:solidFill>
              <a:srgbClr val="3C3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Rectangle 41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2.3 Chiến lược phân đoạn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3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715262"/>
              </p:ext>
            </p:extLst>
          </p:nvPr>
        </p:nvGraphicFramePr>
        <p:xfrm>
          <a:off x="4267200" y="4347045"/>
          <a:ext cx="2126595" cy="1963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837">
                <a:tc>
                  <a:txBody>
                    <a:bodyPr/>
                    <a:lstStyle/>
                    <a:p>
                      <a:pPr marL="72390">
                        <a:lnSpc>
                          <a:spcPts val="103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sz="2000" i="1" dirty="0">
                          <a:latin typeface="Lucida Sans"/>
                          <a:cs typeface="Lucida Sans"/>
                        </a:rPr>
                        <a:t>A</a:t>
                      </a:r>
                      <a:endParaRPr sz="2000">
                        <a:latin typeface="Lucida Sans"/>
                        <a:cs typeface="Lucida Sans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30"/>
                        </a:lnSpc>
                      </a:pPr>
                      <a:r>
                        <a:rPr sz="2000" i="1" dirty="0">
                          <a:latin typeface="Lucida Sans"/>
                          <a:cs typeface="Lucida Sans"/>
                        </a:rPr>
                        <a:t>L</a:t>
                      </a:r>
                      <a:endParaRPr sz="2000">
                        <a:latin typeface="Lucida Sans"/>
                        <a:cs typeface="Lucida Sans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3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3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3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1000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6300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-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3200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1100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004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4700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1000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837">
                <a:tc gridSpan="3"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sz="2000" spc="-75" dirty="0">
                          <a:latin typeface="Arial"/>
                          <a:cs typeface="Arial"/>
                        </a:rPr>
                        <a:t>SCB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" name="Rectangle 40"/>
          <p:cNvSpPr/>
          <p:nvPr/>
        </p:nvSpPr>
        <p:spPr>
          <a:xfrm>
            <a:off x="6703132" y="2650574"/>
            <a:ext cx="1552616" cy="657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Rectangle 53"/>
          <p:cNvSpPr/>
          <p:nvPr/>
        </p:nvSpPr>
        <p:spPr>
          <a:xfrm>
            <a:off x="6707087" y="3771576"/>
            <a:ext cx="1552616" cy="657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Rectangle 55"/>
          <p:cNvSpPr/>
          <p:nvPr/>
        </p:nvSpPr>
        <p:spPr>
          <a:xfrm>
            <a:off x="6701293" y="4672683"/>
            <a:ext cx="1552616" cy="657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Rectangle 56"/>
          <p:cNvSpPr/>
          <p:nvPr/>
        </p:nvSpPr>
        <p:spPr>
          <a:xfrm>
            <a:off x="6690940" y="5677073"/>
            <a:ext cx="1552616" cy="2905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925042" y="2899626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49760" y="4072912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3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5907" y="4910329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4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64597" y="5622317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1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243556" y="2450519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40508" y="3050203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253909" y="3531810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240505" y="4131880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4300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243556" y="4472628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4700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287555" y="5106322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5700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275746" y="5438901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6300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253607" y="5767616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6700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797898" y="1633046"/>
            <a:ext cx="2104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Địa chỉ &lt;4,185&gt; =</a:t>
            </a:r>
            <a:endParaRPr lang="ja-JP" altLang="en-US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02320" y="1634911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ja-JP" altLang="en-US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858853" y="1618488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4885</a:t>
            </a:r>
            <a:endParaRPr lang="ja-JP" altLang="en-US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41021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8828495" y="6570163"/>
            <a:ext cx="40304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4815" y="6517661"/>
            <a:ext cx="60456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16897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19182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9716" y="6544996"/>
            <a:ext cx="60456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1000" y="1959298"/>
            <a:ext cx="3570694" cy="4280902"/>
          </a:xfrm>
          <a:custGeom>
            <a:avLst/>
            <a:gdLst/>
            <a:ahLst/>
            <a:cxnLst/>
            <a:rect l="l" t="t" r="r" b="b"/>
            <a:pathLst>
              <a:path w="1800225" h="2160270">
                <a:moveTo>
                  <a:pt x="900006" y="0"/>
                </a:moveTo>
                <a:lnTo>
                  <a:pt x="856400" y="1245"/>
                </a:lnTo>
                <a:lnTo>
                  <a:pt x="813329" y="4943"/>
                </a:lnTo>
                <a:lnTo>
                  <a:pt x="770841" y="11038"/>
                </a:lnTo>
                <a:lnTo>
                  <a:pt x="728982" y="19473"/>
                </a:lnTo>
                <a:lnTo>
                  <a:pt x="687801" y="30192"/>
                </a:lnTo>
                <a:lnTo>
                  <a:pt x="647345" y="43137"/>
                </a:lnTo>
                <a:lnTo>
                  <a:pt x="607659" y="58252"/>
                </a:lnTo>
                <a:lnTo>
                  <a:pt x="568792" y="75481"/>
                </a:lnTo>
                <a:lnTo>
                  <a:pt x="530791" y="94768"/>
                </a:lnTo>
                <a:lnTo>
                  <a:pt x="493703" y="116054"/>
                </a:lnTo>
                <a:lnTo>
                  <a:pt x="457574" y="139285"/>
                </a:lnTo>
                <a:lnTo>
                  <a:pt x="422453" y="164403"/>
                </a:lnTo>
                <a:lnTo>
                  <a:pt x="388386" y="191352"/>
                </a:lnTo>
                <a:lnTo>
                  <a:pt x="355420" y="220075"/>
                </a:lnTo>
                <a:lnTo>
                  <a:pt x="323603" y="250515"/>
                </a:lnTo>
                <a:lnTo>
                  <a:pt x="292982" y="282617"/>
                </a:lnTo>
                <a:lnTo>
                  <a:pt x="263603" y="316324"/>
                </a:lnTo>
                <a:lnTo>
                  <a:pt x="235514" y="351578"/>
                </a:lnTo>
                <a:lnTo>
                  <a:pt x="208763" y="388324"/>
                </a:lnTo>
                <a:lnTo>
                  <a:pt x="183396" y="426504"/>
                </a:lnTo>
                <a:lnTo>
                  <a:pt x="159460" y="466063"/>
                </a:lnTo>
                <a:lnTo>
                  <a:pt x="137002" y="506944"/>
                </a:lnTo>
                <a:lnTo>
                  <a:pt x="116071" y="549089"/>
                </a:lnTo>
                <a:lnTo>
                  <a:pt x="96712" y="592443"/>
                </a:lnTo>
                <a:lnTo>
                  <a:pt x="78973" y="636949"/>
                </a:lnTo>
                <a:lnTo>
                  <a:pt x="62901" y="682551"/>
                </a:lnTo>
                <a:lnTo>
                  <a:pt x="48543" y="729191"/>
                </a:lnTo>
                <a:lnTo>
                  <a:pt x="35947" y="776813"/>
                </a:lnTo>
                <a:lnTo>
                  <a:pt x="25160" y="825362"/>
                </a:lnTo>
                <a:lnTo>
                  <a:pt x="16228" y="874779"/>
                </a:lnTo>
                <a:lnTo>
                  <a:pt x="9199" y="925009"/>
                </a:lnTo>
                <a:lnTo>
                  <a:pt x="4119" y="975994"/>
                </a:lnTo>
                <a:lnTo>
                  <a:pt x="1037" y="1027680"/>
                </a:lnTo>
                <a:lnTo>
                  <a:pt x="0" y="1080008"/>
                </a:lnTo>
                <a:lnTo>
                  <a:pt x="1037" y="1132336"/>
                </a:lnTo>
                <a:lnTo>
                  <a:pt x="4119" y="1184021"/>
                </a:lnTo>
                <a:lnTo>
                  <a:pt x="9199" y="1235007"/>
                </a:lnTo>
                <a:lnTo>
                  <a:pt x="16228" y="1285236"/>
                </a:lnTo>
                <a:lnTo>
                  <a:pt x="25160" y="1334654"/>
                </a:lnTo>
                <a:lnTo>
                  <a:pt x="35947" y="1383202"/>
                </a:lnTo>
                <a:lnTo>
                  <a:pt x="48543" y="1430824"/>
                </a:lnTo>
                <a:lnTo>
                  <a:pt x="62901" y="1477465"/>
                </a:lnTo>
                <a:lnTo>
                  <a:pt x="78973" y="1523066"/>
                </a:lnTo>
                <a:lnTo>
                  <a:pt x="96712" y="1567572"/>
                </a:lnTo>
                <a:lnTo>
                  <a:pt x="116071" y="1610926"/>
                </a:lnTo>
                <a:lnTo>
                  <a:pt x="137002" y="1653072"/>
                </a:lnTo>
                <a:lnTo>
                  <a:pt x="159460" y="1693952"/>
                </a:lnTo>
                <a:lnTo>
                  <a:pt x="183396" y="1733511"/>
                </a:lnTo>
                <a:lnTo>
                  <a:pt x="208763" y="1771692"/>
                </a:lnTo>
                <a:lnTo>
                  <a:pt x="235514" y="1808437"/>
                </a:lnTo>
                <a:lnTo>
                  <a:pt x="263603" y="1843692"/>
                </a:lnTo>
                <a:lnTo>
                  <a:pt x="292982" y="1877398"/>
                </a:lnTo>
                <a:lnTo>
                  <a:pt x="323603" y="1909500"/>
                </a:lnTo>
                <a:lnTo>
                  <a:pt x="355420" y="1939941"/>
                </a:lnTo>
                <a:lnTo>
                  <a:pt x="388386" y="1968664"/>
                </a:lnTo>
                <a:lnTo>
                  <a:pt x="422453" y="1995612"/>
                </a:lnTo>
                <a:lnTo>
                  <a:pt x="457574" y="2020730"/>
                </a:lnTo>
                <a:lnTo>
                  <a:pt x="493703" y="2043961"/>
                </a:lnTo>
                <a:lnTo>
                  <a:pt x="530791" y="2065248"/>
                </a:lnTo>
                <a:lnTo>
                  <a:pt x="568792" y="2084534"/>
                </a:lnTo>
                <a:lnTo>
                  <a:pt x="607659" y="2101763"/>
                </a:lnTo>
                <a:lnTo>
                  <a:pt x="647345" y="2116878"/>
                </a:lnTo>
                <a:lnTo>
                  <a:pt x="687801" y="2129824"/>
                </a:lnTo>
                <a:lnTo>
                  <a:pt x="728982" y="2140542"/>
                </a:lnTo>
                <a:lnTo>
                  <a:pt x="770841" y="2148977"/>
                </a:lnTo>
                <a:lnTo>
                  <a:pt x="813329" y="2155072"/>
                </a:lnTo>
                <a:lnTo>
                  <a:pt x="856400" y="2158770"/>
                </a:lnTo>
                <a:lnTo>
                  <a:pt x="900006" y="2160016"/>
                </a:lnTo>
                <a:lnTo>
                  <a:pt x="943613" y="2158770"/>
                </a:lnTo>
                <a:lnTo>
                  <a:pt x="986684" y="2155072"/>
                </a:lnTo>
                <a:lnTo>
                  <a:pt x="1029172" y="2148977"/>
                </a:lnTo>
                <a:lnTo>
                  <a:pt x="1071031" y="2140542"/>
                </a:lnTo>
                <a:lnTo>
                  <a:pt x="1112212" y="2129824"/>
                </a:lnTo>
                <a:lnTo>
                  <a:pt x="1152668" y="2116878"/>
                </a:lnTo>
                <a:lnTo>
                  <a:pt x="1192354" y="2101763"/>
                </a:lnTo>
                <a:lnTo>
                  <a:pt x="1231221" y="2084534"/>
                </a:lnTo>
                <a:lnTo>
                  <a:pt x="1269222" y="2065248"/>
                </a:lnTo>
                <a:lnTo>
                  <a:pt x="1306310" y="2043961"/>
                </a:lnTo>
                <a:lnTo>
                  <a:pt x="1342439" y="2020730"/>
                </a:lnTo>
                <a:lnTo>
                  <a:pt x="1377560" y="1995612"/>
                </a:lnTo>
                <a:lnTo>
                  <a:pt x="1411627" y="1968664"/>
                </a:lnTo>
                <a:lnTo>
                  <a:pt x="1444593" y="1939941"/>
                </a:lnTo>
                <a:lnTo>
                  <a:pt x="1476410" y="1909500"/>
                </a:lnTo>
                <a:lnTo>
                  <a:pt x="1507031" y="1877398"/>
                </a:lnTo>
                <a:lnTo>
                  <a:pt x="1536410" y="1843692"/>
                </a:lnTo>
                <a:lnTo>
                  <a:pt x="1564498" y="1808437"/>
                </a:lnTo>
                <a:lnTo>
                  <a:pt x="1591250" y="1771692"/>
                </a:lnTo>
                <a:lnTo>
                  <a:pt x="1616617" y="1733511"/>
                </a:lnTo>
                <a:lnTo>
                  <a:pt x="1640553" y="1693952"/>
                </a:lnTo>
                <a:lnTo>
                  <a:pt x="1663010" y="1653072"/>
                </a:lnTo>
                <a:lnTo>
                  <a:pt x="1683942" y="1610926"/>
                </a:lnTo>
                <a:lnTo>
                  <a:pt x="1703301" y="1567572"/>
                </a:lnTo>
                <a:lnTo>
                  <a:pt x="1721040" y="1523066"/>
                </a:lnTo>
                <a:lnTo>
                  <a:pt x="1737112" y="1477465"/>
                </a:lnTo>
                <a:lnTo>
                  <a:pt x="1751469" y="1430824"/>
                </a:lnTo>
                <a:lnTo>
                  <a:pt x="1764065" y="1383202"/>
                </a:lnTo>
                <a:lnTo>
                  <a:pt x="1774853" y="1334654"/>
                </a:lnTo>
                <a:lnTo>
                  <a:pt x="1783785" y="1285236"/>
                </a:lnTo>
                <a:lnTo>
                  <a:pt x="1790814" y="1235007"/>
                </a:lnTo>
                <a:lnTo>
                  <a:pt x="1795893" y="1184021"/>
                </a:lnTo>
                <a:lnTo>
                  <a:pt x="1798975" y="1132336"/>
                </a:lnTo>
                <a:lnTo>
                  <a:pt x="1800013" y="1080008"/>
                </a:lnTo>
                <a:lnTo>
                  <a:pt x="1798975" y="1027680"/>
                </a:lnTo>
                <a:lnTo>
                  <a:pt x="1795893" y="975994"/>
                </a:lnTo>
                <a:lnTo>
                  <a:pt x="1790814" y="925009"/>
                </a:lnTo>
                <a:lnTo>
                  <a:pt x="1783785" y="874779"/>
                </a:lnTo>
                <a:lnTo>
                  <a:pt x="1774853" y="825362"/>
                </a:lnTo>
                <a:lnTo>
                  <a:pt x="1764065" y="776813"/>
                </a:lnTo>
                <a:lnTo>
                  <a:pt x="1751469" y="729191"/>
                </a:lnTo>
                <a:lnTo>
                  <a:pt x="1737112" y="682551"/>
                </a:lnTo>
                <a:lnTo>
                  <a:pt x="1721040" y="636949"/>
                </a:lnTo>
                <a:lnTo>
                  <a:pt x="1703301" y="592443"/>
                </a:lnTo>
                <a:lnTo>
                  <a:pt x="1683942" y="549089"/>
                </a:lnTo>
                <a:lnTo>
                  <a:pt x="1663010" y="506944"/>
                </a:lnTo>
                <a:lnTo>
                  <a:pt x="1640553" y="466063"/>
                </a:lnTo>
                <a:lnTo>
                  <a:pt x="1616617" y="426504"/>
                </a:lnTo>
                <a:lnTo>
                  <a:pt x="1591250" y="388324"/>
                </a:lnTo>
                <a:lnTo>
                  <a:pt x="1564498" y="351578"/>
                </a:lnTo>
                <a:lnTo>
                  <a:pt x="1536410" y="316324"/>
                </a:lnTo>
                <a:lnTo>
                  <a:pt x="1507031" y="282617"/>
                </a:lnTo>
                <a:lnTo>
                  <a:pt x="1476410" y="250515"/>
                </a:lnTo>
                <a:lnTo>
                  <a:pt x="1444593" y="220075"/>
                </a:lnTo>
                <a:lnTo>
                  <a:pt x="1411627" y="191352"/>
                </a:lnTo>
                <a:lnTo>
                  <a:pt x="1377560" y="164403"/>
                </a:lnTo>
                <a:lnTo>
                  <a:pt x="1342439" y="139285"/>
                </a:lnTo>
                <a:lnTo>
                  <a:pt x="1306310" y="116054"/>
                </a:lnTo>
                <a:lnTo>
                  <a:pt x="1269222" y="94768"/>
                </a:lnTo>
                <a:lnTo>
                  <a:pt x="1231221" y="75481"/>
                </a:lnTo>
                <a:lnTo>
                  <a:pt x="1192354" y="58252"/>
                </a:lnTo>
                <a:lnTo>
                  <a:pt x="1152668" y="43137"/>
                </a:lnTo>
                <a:lnTo>
                  <a:pt x="1112212" y="30192"/>
                </a:lnTo>
                <a:lnTo>
                  <a:pt x="1071031" y="19473"/>
                </a:lnTo>
                <a:lnTo>
                  <a:pt x="1029172" y="11038"/>
                </a:lnTo>
                <a:lnTo>
                  <a:pt x="986684" y="4943"/>
                </a:lnTo>
                <a:lnTo>
                  <a:pt x="943613" y="1245"/>
                </a:lnTo>
                <a:lnTo>
                  <a:pt x="900006" y="0"/>
                </a:lnTo>
                <a:close/>
              </a:path>
            </a:pathLst>
          </a:custGeom>
          <a:solidFill>
            <a:srgbClr val="EFF9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1000" y="1959298"/>
            <a:ext cx="3570694" cy="4280902"/>
          </a:xfrm>
          <a:custGeom>
            <a:avLst/>
            <a:gdLst/>
            <a:ahLst/>
            <a:cxnLst/>
            <a:rect l="l" t="t" r="r" b="b"/>
            <a:pathLst>
              <a:path w="1800225" h="2160270">
                <a:moveTo>
                  <a:pt x="1800013" y="1080008"/>
                </a:moveTo>
                <a:lnTo>
                  <a:pt x="1798975" y="1027680"/>
                </a:lnTo>
                <a:lnTo>
                  <a:pt x="1795893" y="975994"/>
                </a:lnTo>
                <a:lnTo>
                  <a:pt x="1790814" y="925009"/>
                </a:lnTo>
                <a:lnTo>
                  <a:pt x="1783785" y="874779"/>
                </a:lnTo>
                <a:lnTo>
                  <a:pt x="1774853" y="825362"/>
                </a:lnTo>
                <a:lnTo>
                  <a:pt x="1764065" y="776813"/>
                </a:lnTo>
                <a:lnTo>
                  <a:pt x="1751469" y="729191"/>
                </a:lnTo>
                <a:lnTo>
                  <a:pt x="1737112" y="682551"/>
                </a:lnTo>
                <a:lnTo>
                  <a:pt x="1721040" y="636949"/>
                </a:lnTo>
                <a:lnTo>
                  <a:pt x="1703301" y="592443"/>
                </a:lnTo>
                <a:lnTo>
                  <a:pt x="1683942" y="549089"/>
                </a:lnTo>
                <a:lnTo>
                  <a:pt x="1663010" y="506944"/>
                </a:lnTo>
                <a:lnTo>
                  <a:pt x="1640553" y="466063"/>
                </a:lnTo>
                <a:lnTo>
                  <a:pt x="1616617" y="426504"/>
                </a:lnTo>
                <a:lnTo>
                  <a:pt x="1591250" y="388324"/>
                </a:lnTo>
                <a:lnTo>
                  <a:pt x="1564498" y="351578"/>
                </a:lnTo>
                <a:lnTo>
                  <a:pt x="1536410" y="316324"/>
                </a:lnTo>
                <a:lnTo>
                  <a:pt x="1507031" y="282617"/>
                </a:lnTo>
                <a:lnTo>
                  <a:pt x="1476410" y="250515"/>
                </a:lnTo>
                <a:lnTo>
                  <a:pt x="1444593" y="220075"/>
                </a:lnTo>
                <a:lnTo>
                  <a:pt x="1411627" y="191352"/>
                </a:lnTo>
                <a:lnTo>
                  <a:pt x="1377560" y="164403"/>
                </a:lnTo>
                <a:lnTo>
                  <a:pt x="1342439" y="139285"/>
                </a:lnTo>
                <a:lnTo>
                  <a:pt x="1306310" y="116054"/>
                </a:lnTo>
                <a:lnTo>
                  <a:pt x="1269222" y="94768"/>
                </a:lnTo>
                <a:lnTo>
                  <a:pt x="1231221" y="75481"/>
                </a:lnTo>
                <a:lnTo>
                  <a:pt x="1192354" y="58252"/>
                </a:lnTo>
                <a:lnTo>
                  <a:pt x="1152668" y="43137"/>
                </a:lnTo>
                <a:lnTo>
                  <a:pt x="1112212" y="30192"/>
                </a:lnTo>
                <a:lnTo>
                  <a:pt x="1071031" y="19473"/>
                </a:lnTo>
                <a:lnTo>
                  <a:pt x="1029172" y="11038"/>
                </a:lnTo>
                <a:lnTo>
                  <a:pt x="986684" y="4943"/>
                </a:lnTo>
                <a:lnTo>
                  <a:pt x="943613" y="1245"/>
                </a:lnTo>
                <a:lnTo>
                  <a:pt x="900006" y="0"/>
                </a:lnTo>
                <a:lnTo>
                  <a:pt x="856400" y="1245"/>
                </a:lnTo>
                <a:lnTo>
                  <a:pt x="813329" y="4943"/>
                </a:lnTo>
                <a:lnTo>
                  <a:pt x="770841" y="11038"/>
                </a:lnTo>
                <a:lnTo>
                  <a:pt x="728982" y="19473"/>
                </a:lnTo>
                <a:lnTo>
                  <a:pt x="687801" y="30192"/>
                </a:lnTo>
                <a:lnTo>
                  <a:pt x="647345" y="43137"/>
                </a:lnTo>
                <a:lnTo>
                  <a:pt x="607659" y="58252"/>
                </a:lnTo>
                <a:lnTo>
                  <a:pt x="568792" y="75481"/>
                </a:lnTo>
                <a:lnTo>
                  <a:pt x="530791" y="94768"/>
                </a:lnTo>
                <a:lnTo>
                  <a:pt x="493703" y="116054"/>
                </a:lnTo>
                <a:lnTo>
                  <a:pt x="457574" y="139285"/>
                </a:lnTo>
                <a:lnTo>
                  <a:pt x="422453" y="164403"/>
                </a:lnTo>
                <a:lnTo>
                  <a:pt x="388386" y="191352"/>
                </a:lnTo>
                <a:lnTo>
                  <a:pt x="355420" y="220075"/>
                </a:lnTo>
                <a:lnTo>
                  <a:pt x="323603" y="250515"/>
                </a:lnTo>
                <a:lnTo>
                  <a:pt x="292982" y="282617"/>
                </a:lnTo>
                <a:lnTo>
                  <a:pt x="263603" y="316324"/>
                </a:lnTo>
                <a:lnTo>
                  <a:pt x="235514" y="351578"/>
                </a:lnTo>
                <a:lnTo>
                  <a:pt x="208763" y="388324"/>
                </a:lnTo>
                <a:lnTo>
                  <a:pt x="183396" y="426504"/>
                </a:lnTo>
                <a:lnTo>
                  <a:pt x="159460" y="466063"/>
                </a:lnTo>
                <a:lnTo>
                  <a:pt x="137002" y="506944"/>
                </a:lnTo>
                <a:lnTo>
                  <a:pt x="116071" y="549089"/>
                </a:lnTo>
                <a:lnTo>
                  <a:pt x="96712" y="592443"/>
                </a:lnTo>
                <a:lnTo>
                  <a:pt x="78973" y="636949"/>
                </a:lnTo>
                <a:lnTo>
                  <a:pt x="62901" y="682551"/>
                </a:lnTo>
                <a:lnTo>
                  <a:pt x="48543" y="729191"/>
                </a:lnTo>
                <a:lnTo>
                  <a:pt x="35947" y="776813"/>
                </a:lnTo>
                <a:lnTo>
                  <a:pt x="25160" y="825362"/>
                </a:lnTo>
                <a:lnTo>
                  <a:pt x="16228" y="874779"/>
                </a:lnTo>
                <a:lnTo>
                  <a:pt x="9199" y="925009"/>
                </a:lnTo>
                <a:lnTo>
                  <a:pt x="4119" y="975994"/>
                </a:lnTo>
                <a:lnTo>
                  <a:pt x="1037" y="1027680"/>
                </a:lnTo>
                <a:lnTo>
                  <a:pt x="0" y="1080008"/>
                </a:lnTo>
                <a:lnTo>
                  <a:pt x="1037" y="1132336"/>
                </a:lnTo>
                <a:lnTo>
                  <a:pt x="4119" y="1184021"/>
                </a:lnTo>
                <a:lnTo>
                  <a:pt x="9199" y="1235007"/>
                </a:lnTo>
                <a:lnTo>
                  <a:pt x="16228" y="1285236"/>
                </a:lnTo>
                <a:lnTo>
                  <a:pt x="25160" y="1334654"/>
                </a:lnTo>
                <a:lnTo>
                  <a:pt x="35947" y="1383202"/>
                </a:lnTo>
                <a:lnTo>
                  <a:pt x="48543" y="1430824"/>
                </a:lnTo>
                <a:lnTo>
                  <a:pt x="62901" y="1477465"/>
                </a:lnTo>
                <a:lnTo>
                  <a:pt x="78973" y="1523066"/>
                </a:lnTo>
                <a:lnTo>
                  <a:pt x="96712" y="1567572"/>
                </a:lnTo>
                <a:lnTo>
                  <a:pt x="116071" y="1610926"/>
                </a:lnTo>
                <a:lnTo>
                  <a:pt x="137002" y="1653072"/>
                </a:lnTo>
                <a:lnTo>
                  <a:pt x="159460" y="1693952"/>
                </a:lnTo>
                <a:lnTo>
                  <a:pt x="183396" y="1733511"/>
                </a:lnTo>
                <a:lnTo>
                  <a:pt x="208763" y="1771692"/>
                </a:lnTo>
                <a:lnTo>
                  <a:pt x="235514" y="1808437"/>
                </a:lnTo>
                <a:lnTo>
                  <a:pt x="263603" y="1843692"/>
                </a:lnTo>
                <a:lnTo>
                  <a:pt x="292982" y="1877398"/>
                </a:lnTo>
                <a:lnTo>
                  <a:pt x="323603" y="1909500"/>
                </a:lnTo>
                <a:lnTo>
                  <a:pt x="355420" y="1939941"/>
                </a:lnTo>
                <a:lnTo>
                  <a:pt x="388386" y="1968664"/>
                </a:lnTo>
                <a:lnTo>
                  <a:pt x="422453" y="1995612"/>
                </a:lnTo>
                <a:lnTo>
                  <a:pt x="457574" y="2020730"/>
                </a:lnTo>
                <a:lnTo>
                  <a:pt x="493703" y="2043961"/>
                </a:lnTo>
                <a:lnTo>
                  <a:pt x="530791" y="2065248"/>
                </a:lnTo>
                <a:lnTo>
                  <a:pt x="568792" y="2084534"/>
                </a:lnTo>
                <a:lnTo>
                  <a:pt x="607659" y="2101763"/>
                </a:lnTo>
                <a:lnTo>
                  <a:pt x="647345" y="2116878"/>
                </a:lnTo>
                <a:lnTo>
                  <a:pt x="687801" y="2129824"/>
                </a:lnTo>
                <a:lnTo>
                  <a:pt x="728982" y="2140542"/>
                </a:lnTo>
                <a:lnTo>
                  <a:pt x="770841" y="2148977"/>
                </a:lnTo>
                <a:lnTo>
                  <a:pt x="813329" y="2155072"/>
                </a:lnTo>
                <a:lnTo>
                  <a:pt x="856400" y="2158770"/>
                </a:lnTo>
                <a:lnTo>
                  <a:pt x="900006" y="2160016"/>
                </a:lnTo>
                <a:lnTo>
                  <a:pt x="943613" y="2158770"/>
                </a:lnTo>
                <a:lnTo>
                  <a:pt x="986684" y="2155072"/>
                </a:lnTo>
                <a:lnTo>
                  <a:pt x="1029172" y="2148977"/>
                </a:lnTo>
                <a:lnTo>
                  <a:pt x="1071031" y="2140542"/>
                </a:lnTo>
                <a:lnTo>
                  <a:pt x="1112212" y="2129824"/>
                </a:lnTo>
                <a:lnTo>
                  <a:pt x="1152668" y="2116878"/>
                </a:lnTo>
                <a:lnTo>
                  <a:pt x="1192354" y="2101763"/>
                </a:lnTo>
                <a:lnTo>
                  <a:pt x="1231221" y="2084534"/>
                </a:lnTo>
                <a:lnTo>
                  <a:pt x="1269222" y="2065248"/>
                </a:lnTo>
                <a:lnTo>
                  <a:pt x="1306310" y="2043961"/>
                </a:lnTo>
                <a:lnTo>
                  <a:pt x="1342439" y="2020730"/>
                </a:lnTo>
                <a:lnTo>
                  <a:pt x="1377560" y="1995612"/>
                </a:lnTo>
                <a:lnTo>
                  <a:pt x="1411627" y="1968664"/>
                </a:lnTo>
                <a:lnTo>
                  <a:pt x="1444593" y="1939941"/>
                </a:lnTo>
                <a:lnTo>
                  <a:pt x="1476410" y="1909500"/>
                </a:lnTo>
                <a:lnTo>
                  <a:pt x="1507031" y="1877398"/>
                </a:lnTo>
                <a:lnTo>
                  <a:pt x="1536410" y="1843692"/>
                </a:lnTo>
                <a:lnTo>
                  <a:pt x="1564498" y="1808437"/>
                </a:lnTo>
                <a:lnTo>
                  <a:pt x="1591250" y="1771692"/>
                </a:lnTo>
                <a:lnTo>
                  <a:pt x="1616617" y="1733511"/>
                </a:lnTo>
                <a:lnTo>
                  <a:pt x="1640553" y="1693952"/>
                </a:lnTo>
                <a:lnTo>
                  <a:pt x="1663010" y="1653072"/>
                </a:lnTo>
                <a:lnTo>
                  <a:pt x="1683942" y="1610926"/>
                </a:lnTo>
                <a:lnTo>
                  <a:pt x="1703301" y="1567572"/>
                </a:lnTo>
                <a:lnTo>
                  <a:pt x="1721040" y="1523066"/>
                </a:lnTo>
                <a:lnTo>
                  <a:pt x="1737112" y="1477465"/>
                </a:lnTo>
                <a:lnTo>
                  <a:pt x="1751469" y="1430824"/>
                </a:lnTo>
                <a:lnTo>
                  <a:pt x="1764065" y="1383202"/>
                </a:lnTo>
                <a:lnTo>
                  <a:pt x="1774853" y="1334654"/>
                </a:lnTo>
                <a:lnTo>
                  <a:pt x="1783785" y="1285236"/>
                </a:lnTo>
                <a:lnTo>
                  <a:pt x="1790814" y="1235007"/>
                </a:lnTo>
                <a:lnTo>
                  <a:pt x="1795893" y="1184021"/>
                </a:lnTo>
                <a:lnTo>
                  <a:pt x="1798975" y="1132336"/>
                </a:lnTo>
                <a:lnTo>
                  <a:pt x="1800013" y="1080008"/>
                </a:lnTo>
                <a:close/>
              </a:path>
            </a:pathLst>
          </a:custGeom>
          <a:ln w="126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8028" y="3029398"/>
            <a:ext cx="1428278" cy="713484"/>
          </a:xfrm>
          <a:custGeom>
            <a:avLst/>
            <a:gdLst/>
            <a:ahLst/>
            <a:cxnLst/>
            <a:rect l="l" t="t" r="r" b="b"/>
            <a:pathLst>
              <a:path w="720090" h="360044">
                <a:moveTo>
                  <a:pt x="720005" y="0"/>
                </a:moveTo>
                <a:lnTo>
                  <a:pt x="0" y="0"/>
                </a:lnTo>
                <a:lnTo>
                  <a:pt x="0" y="360002"/>
                </a:lnTo>
                <a:lnTo>
                  <a:pt x="720005" y="360002"/>
                </a:lnTo>
                <a:lnTo>
                  <a:pt x="720005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23167" y="3029398"/>
            <a:ext cx="1071838" cy="1070855"/>
          </a:xfrm>
          <a:custGeom>
            <a:avLst/>
            <a:gdLst/>
            <a:ahLst/>
            <a:cxnLst/>
            <a:rect l="l" t="t" r="r" b="b"/>
            <a:pathLst>
              <a:path w="540385" h="540385">
                <a:moveTo>
                  <a:pt x="540004" y="0"/>
                </a:moveTo>
                <a:lnTo>
                  <a:pt x="0" y="0"/>
                </a:lnTo>
                <a:lnTo>
                  <a:pt x="0" y="540004"/>
                </a:lnTo>
                <a:lnTo>
                  <a:pt x="540004" y="540004"/>
                </a:lnTo>
                <a:lnTo>
                  <a:pt x="540004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5217" y="3956818"/>
            <a:ext cx="1714185" cy="856933"/>
          </a:xfrm>
          <a:custGeom>
            <a:avLst/>
            <a:gdLst/>
            <a:ahLst/>
            <a:cxnLst/>
            <a:rect l="l" t="t" r="r" b="b"/>
            <a:pathLst>
              <a:path w="864235" h="432435">
                <a:moveTo>
                  <a:pt x="864006" y="0"/>
                </a:moveTo>
                <a:lnTo>
                  <a:pt x="0" y="0"/>
                </a:lnTo>
                <a:lnTo>
                  <a:pt x="0" y="432003"/>
                </a:lnTo>
                <a:lnTo>
                  <a:pt x="864006" y="432003"/>
                </a:lnTo>
                <a:lnTo>
                  <a:pt x="864006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23167" y="3029398"/>
            <a:ext cx="1071838" cy="1070855"/>
          </a:xfrm>
          <a:custGeom>
            <a:avLst/>
            <a:gdLst/>
            <a:ahLst/>
            <a:cxnLst/>
            <a:rect l="l" t="t" r="r" b="b"/>
            <a:pathLst>
              <a:path w="540385" h="540385">
                <a:moveTo>
                  <a:pt x="0" y="540004"/>
                </a:moveTo>
                <a:lnTo>
                  <a:pt x="0" y="0"/>
                </a:lnTo>
                <a:lnTo>
                  <a:pt x="540004" y="0"/>
                </a:lnTo>
                <a:lnTo>
                  <a:pt x="540004" y="540004"/>
                </a:lnTo>
                <a:lnTo>
                  <a:pt x="0" y="540004"/>
                </a:lnTo>
                <a:close/>
              </a:path>
            </a:pathLst>
          </a:custGeom>
          <a:ln w="12652">
            <a:solidFill>
              <a:srgbClr val="BF7F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38028" y="3029398"/>
            <a:ext cx="1428278" cy="674544"/>
          </a:xfrm>
          <a:prstGeom prst="rect">
            <a:avLst/>
          </a:prstGeom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subroutine</a:t>
            </a:r>
            <a:endParaRPr dirty="0">
              <a:latin typeface="Arial"/>
              <a:cs typeface="Arial"/>
            </a:endParaRPr>
          </a:p>
          <a:p>
            <a:pPr algn="ctr">
              <a:spcBef>
                <a:spcPts val="1071"/>
              </a:spcBef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2</a:t>
            </a:r>
            <a:endParaRPr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95696" y="2949105"/>
            <a:ext cx="526473" cy="301153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/>
          <a:p>
            <a:pPr marL="25179">
              <a:spcBef>
                <a:spcPts val="188"/>
              </a:spcBef>
            </a:pPr>
            <a:r>
              <a:rPr spc="-178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pc="-20" dirty="0">
                <a:solidFill>
                  <a:srgbClr val="0000FF"/>
                </a:solidFill>
                <a:latin typeface="Arial"/>
                <a:cs typeface="Arial"/>
              </a:rPr>
              <a:t>rr</a:t>
            </a:r>
            <a:r>
              <a:rPr spc="-89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79218" y="3767509"/>
            <a:ext cx="759481" cy="301153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/>
          <a:p>
            <a:pPr marL="25179">
              <a:spcBef>
                <a:spcPts val="188"/>
              </a:spcBef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3</a:t>
            </a:r>
            <a:endParaRPr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5217" y="3956818"/>
            <a:ext cx="1714185" cy="856933"/>
          </a:xfrm>
          <a:prstGeom prst="rect">
            <a:avLst/>
          </a:prstGeom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22"/>
              </a:lnSpc>
            </a:pPr>
            <a:r>
              <a:rPr spc="-50" dirty="0">
                <a:solidFill>
                  <a:srgbClr val="0000FF"/>
                </a:solidFill>
                <a:latin typeface="Arial"/>
                <a:cs typeface="Arial"/>
              </a:rPr>
              <a:t>main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program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0</a:t>
            </a:r>
            <a:endParaRPr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65977" y="4313517"/>
            <a:ext cx="739329" cy="1213048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spc="-40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99"/>
              </a:spcBef>
            </a:pPr>
            <a:endParaRPr sz="25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4</a:t>
            </a:r>
            <a:endParaRPr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95054" y="4955576"/>
            <a:ext cx="1428278" cy="748923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6212" indent="103232">
              <a:lnSpc>
                <a:spcPts val="2020"/>
              </a:lnSpc>
            </a:pP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stack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346212"/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1</a:t>
            </a:r>
            <a:endParaRPr dirty="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941729" y="6247008"/>
            <a:ext cx="20781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>
              <a:lnSpc>
                <a:spcPts val="2359"/>
              </a:lnSpc>
            </a:pPr>
            <a:r>
              <a:rPr sz="2000" u="heavy" spc="-10" dirty="0">
                <a:solidFill>
                  <a:srgbClr val="0000FF"/>
                </a:solidFill>
                <a:latin typeface="Times New Roman"/>
                <a:cs typeface="Times New Roman"/>
                <a:hlinkClick r:id="" action="ppaction://noaction"/>
              </a:rPr>
              <a:t> </a:t>
            </a:r>
            <a:r>
              <a:rPr sz="2000" u="heavy" spc="-248" dirty="0">
                <a:solidFill>
                  <a:srgbClr val="0000FF"/>
                </a:solidFill>
                <a:latin typeface="Times New Roman"/>
                <a:cs typeface="Times New Roman"/>
                <a:hlinkClick r:id="" action="ppaction://noaction"/>
              </a:rPr>
              <a:t> 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Ví dụ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514449" y="2004243"/>
            <a:ext cx="14494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 gian</a:t>
            </a:r>
            <a:endParaRPr lang="en-US" altLang="ja-JP" dirty="0">
              <a:solidFill>
                <a:srgbClr val="3C33F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</a:t>
            </a:r>
            <a:r>
              <a:rPr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ịa</a:t>
            </a:r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chỉ  logic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4586" y="6334302"/>
            <a:ext cx="1064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nhớ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78748" y="1528118"/>
            <a:ext cx="1577000" cy="8665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3C3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HĐH</a:t>
            </a:r>
            <a:endParaRPr kumimoji="1" lang="ja-JP" altLang="en-US" sz="24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678748" y="2394686"/>
            <a:ext cx="1577000" cy="3810000"/>
          </a:xfrm>
          <a:prstGeom prst="rect">
            <a:avLst/>
          </a:prstGeom>
          <a:solidFill>
            <a:schemeClr val="bg1"/>
          </a:solidFill>
          <a:ln>
            <a:solidFill>
              <a:srgbClr val="3C3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Rectangle 41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2.3 Chiến lược phân đoạn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3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09660"/>
              </p:ext>
            </p:extLst>
          </p:nvPr>
        </p:nvGraphicFramePr>
        <p:xfrm>
          <a:off x="4267200" y="4347045"/>
          <a:ext cx="2126595" cy="1963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837">
                <a:tc>
                  <a:txBody>
                    <a:bodyPr/>
                    <a:lstStyle/>
                    <a:p>
                      <a:pPr marL="72390">
                        <a:lnSpc>
                          <a:spcPts val="103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sz="2000" i="1" dirty="0">
                          <a:latin typeface="Lucida Sans"/>
                          <a:cs typeface="Lucida Sans"/>
                        </a:rPr>
                        <a:t>A</a:t>
                      </a:r>
                      <a:endParaRPr sz="2000">
                        <a:latin typeface="Lucida Sans"/>
                        <a:cs typeface="Lucida Sans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30"/>
                        </a:lnSpc>
                      </a:pPr>
                      <a:r>
                        <a:rPr sz="2000" i="1" dirty="0">
                          <a:latin typeface="Lucida Sans"/>
                          <a:cs typeface="Lucida Sans"/>
                        </a:rPr>
                        <a:t>L</a:t>
                      </a:r>
                      <a:endParaRPr sz="2000">
                        <a:latin typeface="Lucida Sans"/>
                        <a:cs typeface="Lucida Sans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3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3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3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1000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6300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-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3200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1100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004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4700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1000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837">
                <a:tc gridSpan="3"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sz="2000" spc="-75" dirty="0">
                          <a:latin typeface="Arial"/>
                          <a:cs typeface="Arial"/>
                        </a:rPr>
                        <a:t>SCB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" name="Rectangle 40"/>
          <p:cNvSpPr/>
          <p:nvPr/>
        </p:nvSpPr>
        <p:spPr>
          <a:xfrm>
            <a:off x="6703132" y="2650574"/>
            <a:ext cx="1552616" cy="657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Rectangle 53"/>
          <p:cNvSpPr/>
          <p:nvPr/>
        </p:nvSpPr>
        <p:spPr>
          <a:xfrm>
            <a:off x="6707087" y="3771576"/>
            <a:ext cx="1552616" cy="657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Rectangle 55"/>
          <p:cNvSpPr/>
          <p:nvPr/>
        </p:nvSpPr>
        <p:spPr>
          <a:xfrm>
            <a:off x="6701293" y="4672683"/>
            <a:ext cx="1552616" cy="657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Rectangle 56"/>
          <p:cNvSpPr/>
          <p:nvPr/>
        </p:nvSpPr>
        <p:spPr>
          <a:xfrm>
            <a:off x="6690940" y="5677073"/>
            <a:ext cx="1552616" cy="2905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925042" y="2899626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49760" y="4072912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3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5907" y="4910329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4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64597" y="5622317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1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243556" y="2450519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25265" y="2986030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253909" y="3531810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240505" y="4131880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4300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243556" y="4472628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4700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287555" y="5106322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5700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275746" y="5438901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6300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253607" y="5767616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6700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797898" y="1633046"/>
            <a:ext cx="210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Địa chỉ &lt;2,120&gt; =</a:t>
            </a:r>
            <a:endParaRPr lang="ja-JP" altLang="en-US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02320" y="1634911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ja-JP" altLang="en-US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5216" y="4251076"/>
            <a:ext cx="1714185" cy="268415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Jmp &lt;2:120&gt;</a:t>
            </a:r>
            <a:endParaRPr kumimoji="1" lang="ja-JP" altLang="en-US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706180" y="3468782"/>
            <a:ext cx="1552616" cy="2905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917209" y="3359270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2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225265" y="3219471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2800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112264" y="2696635"/>
            <a:ext cx="4544568" cy="714077"/>
          </a:xfrm>
          <a:custGeom>
            <a:avLst/>
            <a:gdLst>
              <a:gd name="connsiteX0" fmla="*/ 0 w 4544568"/>
              <a:gd name="connsiteY0" fmla="*/ 366605 h 714077"/>
              <a:gd name="connsiteX1" fmla="*/ 603504 w 4544568"/>
              <a:gd name="connsiteY1" fmla="*/ 37421 h 714077"/>
              <a:gd name="connsiteX2" fmla="*/ 1929384 w 4544568"/>
              <a:gd name="connsiteY2" fmla="*/ 64853 h 714077"/>
              <a:gd name="connsiteX3" fmla="*/ 3941064 w 4544568"/>
              <a:gd name="connsiteY3" fmla="*/ 549485 h 714077"/>
              <a:gd name="connsiteX4" fmla="*/ 4544568 w 4544568"/>
              <a:gd name="connsiteY4" fmla="*/ 714077 h 714077"/>
              <a:gd name="connsiteX5" fmla="*/ 4544568 w 4544568"/>
              <a:gd name="connsiteY5" fmla="*/ 714077 h 71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44568" h="714077">
                <a:moveTo>
                  <a:pt x="0" y="366605"/>
                </a:moveTo>
                <a:cubicBezTo>
                  <a:pt x="140970" y="227159"/>
                  <a:pt x="281940" y="87713"/>
                  <a:pt x="603504" y="37421"/>
                </a:cubicBezTo>
                <a:cubicBezTo>
                  <a:pt x="925068" y="-12871"/>
                  <a:pt x="1373124" y="-20491"/>
                  <a:pt x="1929384" y="64853"/>
                </a:cubicBezTo>
                <a:cubicBezTo>
                  <a:pt x="2485644" y="150197"/>
                  <a:pt x="3505200" y="441281"/>
                  <a:pt x="3941064" y="549485"/>
                </a:cubicBezTo>
                <a:cubicBezTo>
                  <a:pt x="4376928" y="657689"/>
                  <a:pt x="4544568" y="714077"/>
                  <a:pt x="4544568" y="714077"/>
                </a:cubicBezTo>
                <a:lnTo>
                  <a:pt x="4544568" y="714077"/>
                </a:ln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057808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0" animBg="1"/>
      <p:bldP spid="69" grpId="0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8828495" y="6570163"/>
            <a:ext cx="40304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4815" y="6517661"/>
            <a:ext cx="60456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16897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19182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9716" y="6544996"/>
            <a:ext cx="60456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1000" y="1959298"/>
            <a:ext cx="3570694" cy="4280902"/>
          </a:xfrm>
          <a:custGeom>
            <a:avLst/>
            <a:gdLst/>
            <a:ahLst/>
            <a:cxnLst/>
            <a:rect l="l" t="t" r="r" b="b"/>
            <a:pathLst>
              <a:path w="1800225" h="2160270">
                <a:moveTo>
                  <a:pt x="900006" y="0"/>
                </a:moveTo>
                <a:lnTo>
                  <a:pt x="856400" y="1245"/>
                </a:lnTo>
                <a:lnTo>
                  <a:pt x="813329" y="4943"/>
                </a:lnTo>
                <a:lnTo>
                  <a:pt x="770841" y="11038"/>
                </a:lnTo>
                <a:lnTo>
                  <a:pt x="728982" y="19473"/>
                </a:lnTo>
                <a:lnTo>
                  <a:pt x="687801" y="30192"/>
                </a:lnTo>
                <a:lnTo>
                  <a:pt x="647345" y="43137"/>
                </a:lnTo>
                <a:lnTo>
                  <a:pt x="607659" y="58252"/>
                </a:lnTo>
                <a:lnTo>
                  <a:pt x="568792" y="75481"/>
                </a:lnTo>
                <a:lnTo>
                  <a:pt x="530791" y="94768"/>
                </a:lnTo>
                <a:lnTo>
                  <a:pt x="493703" y="116054"/>
                </a:lnTo>
                <a:lnTo>
                  <a:pt x="457574" y="139285"/>
                </a:lnTo>
                <a:lnTo>
                  <a:pt x="422453" y="164403"/>
                </a:lnTo>
                <a:lnTo>
                  <a:pt x="388386" y="191352"/>
                </a:lnTo>
                <a:lnTo>
                  <a:pt x="355420" y="220075"/>
                </a:lnTo>
                <a:lnTo>
                  <a:pt x="323603" y="250515"/>
                </a:lnTo>
                <a:lnTo>
                  <a:pt x="292982" y="282617"/>
                </a:lnTo>
                <a:lnTo>
                  <a:pt x="263603" y="316324"/>
                </a:lnTo>
                <a:lnTo>
                  <a:pt x="235514" y="351578"/>
                </a:lnTo>
                <a:lnTo>
                  <a:pt x="208763" y="388324"/>
                </a:lnTo>
                <a:lnTo>
                  <a:pt x="183396" y="426504"/>
                </a:lnTo>
                <a:lnTo>
                  <a:pt x="159460" y="466063"/>
                </a:lnTo>
                <a:lnTo>
                  <a:pt x="137002" y="506944"/>
                </a:lnTo>
                <a:lnTo>
                  <a:pt x="116071" y="549089"/>
                </a:lnTo>
                <a:lnTo>
                  <a:pt x="96712" y="592443"/>
                </a:lnTo>
                <a:lnTo>
                  <a:pt x="78973" y="636949"/>
                </a:lnTo>
                <a:lnTo>
                  <a:pt x="62901" y="682551"/>
                </a:lnTo>
                <a:lnTo>
                  <a:pt x="48543" y="729191"/>
                </a:lnTo>
                <a:lnTo>
                  <a:pt x="35947" y="776813"/>
                </a:lnTo>
                <a:lnTo>
                  <a:pt x="25160" y="825362"/>
                </a:lnTo>
                <a:lnTo>
                  <a:pt x="16228" y="874779"/>
                </a:lnTo>
                <a:lnTo>
                  <a:pt x="9199" y="925009"/>
                </a:lnTo>
                <a:lnTo>
                  <a:pt x="4119" y="975994"/>
                </a:lnTo>
                <a:lnTo>
                  <a:pt x="1037" y="1027680"/>
                </a:lnTo>
                <a:lnTo>
                  <a:pt x="0" y="1080008"/>
                </a:lnTo>
                <a:lnTo>
                  <a:pt x="1037" y="1132336"/>
                </a:lnTo>
                <a:lnTo>
                  <a:pt x="4119" y="1184021"/>
                </a:lnTo>
                <a:lnTo>
                  <a:pt x="9199" y="1235007"/>
                </a:lnTo>
                <a:lnTo>
                  <a:pt x="16228" y="1285236"/>
                </a:lnTo>
                <a:lnTo>
                  <a:pt x="25160" y="1334654"/>
                </a:lnTo>
                <a:lnTo>
                  <a:pt x="35947" y="1383202"/>
                </a:lnTo>
                <a:lnTo>
                  <a:pt x="48543" y="1430824"/>
                </a:lnTo>
                <a:lnTo>
                  <a:pt x="62901" y="1477465"/>
                </a:lnTo>
                <a:lnTo>
                  <a:pt x="78973" y="1523066"/>
                </a:lnTo>
                <a:lnTo>
                  <a:pt x="96712" y="1567572"/>
                </a:lnTo>
                <a:lnTo>
                  <a:pt x="116071" y="1610926"/>
                </a:lnTo>
                <a:lnTo>
                  <a:pt x="137002" y="1653072"/>
                </a:lnTo>
                <a:lnTo>
                  <a:pt x="159460" y="1693952"/>
                </a:lnTo>
                <a:lnTo>
                  <a:pt x="183396" y="1733511"/>
                </a:lnTo>
                <a:lnTo>
                  <a:pt x="208763" y="1771692"/>
                </a:lnTo>
                <a:lnTo>
                  <a:pt x="235514" y="1808437"/>
                </a:lnTo>
                <a:lnTo>
                  <a:pt x="263603" y="1843692"/>
                </a:lnTo>
                <a:lnTo>
                  <a:pt x="292982" y="1877398"/>
                </a:lnTo>
                <a:lnTo>
                  <a:pt x="323603" y="1909500"/>
                </a:lnTo>
                <a:lnTo>
                  <a:pt x="355420" y="1939941"/>
                </a:lnTo>
                <a:lnTo>
                  <a:pt x="388386" y="1968664"/>
                </a:lnTo>
                <a:lnTo>
                  <a:pt x="422453" y="1995612"/>
                </a:lnTo>
                <a:lnTo>
                  <a:pt x="457574" y="2020730"/>
                </a:lnTo>
                <a:lnTo>
                  <a:pt x="493703" y="2043961"/>
                </a:lnTo>
                <a:lnTo>
                  <a:pt x="530791" y="2065248"/>
                </a:lnTo>
                <a:lnTo>
                  <a:pt x="568792" y="2084534"/>
                </a:lnTo>
                <a:lnTo>
                  <a:pt x="607659" y="2101763"/>
                </a:lnTo>
                <a:lnTo>
                  <a:pt x="647345" y="2116878"/>
                </a:lnTo>
                <a:lnTo>
                  <a:pt x="687801" y="2129824"/>
                </a:lnTo>
                <a:lnTo>
                  <a:pt x="728982" y="2140542"/>
                </a:lnTo>
                <a:lnTo>
                  <a:pt x="770841" y="2148977"/>
                </a:lnTo>
                <a:lnTo>
                  <a:pt x="813329" y="2155072"/>
                </a:lnTo>
                <a:lnTo>
                  <a:pt x="856400" y="2158770"/>
                </a:lnTo>
                <a:lnTo>
                  <a:pt x="900006" y="2160016"/>
                </a:lnTo>
                <a:lnTo>
                  <a:pt x="943613" y="2158770"/>
                </a:lnTo>
                <a:lnTo>
                  <a:pt x="986684" y="2155072"/>
                </a:lnTo>
                <a:lnTo>
                  <a:pt x="1029172" y="2148977"/>
                </a:lnTo>
                <a:lnTo>
                  <a:pt x="1071031" y="2140542"/>
                </a:lnTo>
                <a:lnTo>
                  <a:pt x="1112212" y="2129824"/>
                </a:lnTo>
                <a:lnTo>
                  <a:pt x="1152668" y="2116878"/>
                </a:lnTo>
                <a:lnTo>
                  <a:pt x="1192354" y="2101763"/>
                </a:lnTo>
                <a:lnTo>
                  <a:pt x="1231221" y="2084534"/>
                </a:lnTo>
                <a:lnTo>
                  <a:pt x="1269222" y="2065248"/>
                </a:lnTo>
                <a:lnTo>
                  <a:pt x="1306310" y="2043961"/>
                </a:lnTo>
                <a:lnTo>
                  <a:pt x="1342439" y="2020730"/>
                </a:lnTo>
                <a:lnTo>
                  <a:pt x="1377560" y="1995612"/>
                </a:lnTo>
                <a:lnTo>
                  <a:pt x="1411627" y="1968664"/>
                </a:lnTo>
                <a:lnTo>
                  <a:pt x="1444593" y="1939941"/>
                </a:lnTo>
                <a:lnTo>
                  <a:pt x="1476410" y="1909500"/>
                </a:lnTo>
                <a:lnTo>
                  <a:pt x="1507031" y="1877398"/>
                </a:lnTo>
                <a:lnTo>
                  <a:pt x="1536410" y="1843692"/>
                </a:lnTo>
                <a:lnTo>
                  <a:pt x="1564498" y="1808437"/>
                </a:lnTo>
                <a:lnTo>
                  <a:pt x="1591250" y="1771692"/>
                </a:lnTo>
                <a:lnTo>
                  <a:pt x="1616617" y="1733511"/>
                </a:lnTo>
                <a:lnTo>
                  <a:pt x="1640553" y="1693952"/>
                </a:lnTo>
                <a:lnTo>
                  <a:pt x="1663010" y="1653072"/>
                </a:lnTo>
                <a:lnTo>
                  <a:pt x="1683942" y="1610926"/>
                </a:lnTo>
                <a:lnTo>
                  <a:pt x="1703301" y="1567572"/>
                </a:lnTo>
                <a:lnTo>
                  <a:pt x="1721040" y="1523066"/>
                </a:lnTo>
                <a:lnTo>
                  <a:pt x="1737112" y="1477465"/>
                </a:lnTo>
                <a:lnTo>
                  <a:pt x="1751469" y="1430824"/>
                </a:lnTo>
                <a:lnTo>
                  <a:pt x="1764065" y="1383202"/>
                </a:lnTo>
                <a:lnTo>
                  <a:pt x="1774853" y="1334654"/>
                </a:lnTo>
                <a:lnTo>
                  <a:pt x="1783785" y="1285236"/>
                </a:lnTo>
                <a:lnTo>
                  <a:pt x="1790814" y="1235007"/>
                </a:lnTo>
                <a:lnTo>
                  <a:pt x="1795893" y="1184021"/>
                </a:lnTo>
                <a:lnTo>
                  <a:pt x="1798975" y="1132336"/>
                </a:lnTo>
                <a:lnTo>
                  <a:pt x="1800013" y="1080008"/>
                </a:lnTo>
                <a:lnTo>
                  <a:pt x="1798975" y="1027680"/>
                </a:lnTo>
                <a:lnTo>
                  <a:pt x="1795893" y="975994"/>
                </a:lnTo>
                <a:lnTo>
                  <a:pt x="1790814" y="925009"/>
                </a:lnTo>
                <a:lnTo>
                  <a:pt x="1783785" y="874779"/>
                </a:lnTo>
                <a:lnTo>
                  <a:pt x="1774853" y="825362"/>
                </a:lnTo>
                <a:lnTo>
                  <a:pt x="1764065" y="776813"/>
                </a:lnTo>
                <a:lnTo>
                  <a:pt x="1751469" y="729191"/>
                </a:lnTo>
                <a:lnTo>
                  <a:pt x="1737112" y="682551"/>
                </a:lnTo>
                <a:lnTo>
                  <a:pt x="1721040" y="636949"/>
                </a:lnTo>
                <a:lnTo>
                  <a:pt x="1703301" y="592443"/>
                </a:lnTo>
                <a:lnTo>
                  <a:pt x="1683942" y="549089"/>
                </a:lnTo>
                <a:lnTo>
                  <a:pt x="1663010" y="506944"/>
                </a:lnTo>
                <a:lnTo>
                  <a:pt x="1640553" y="466063"/>
                </a:lnTo>
                <a:lnTo>
                  <a:pt x="1616617" y="426504"/>
                </a:lnTo>
                <a:lnTo>
                  <a:pt x="1591250" y="388324"/>
                </a:lnTo>
                <a:lnTo>
                  <a:pt x="1564498" y="351578"/>
                </a:lnTo>
                <a:lnTo>
                  <a:pt x="1536410" y="316324"/>
                </a:lnTo>
                <a:lnTo>
                  <a:pt x="1507031" y="282617"/>
                </a:lnTo>
                <a:lnTo>
                  <a:pt x="1476410" y="250515"/>
                </a:lnTo>
                <a:lnTo>
                  <a:pt x="1444593" y="220075"/>
                </a:lnTo>
                <a:lnTo>
                  <a:pt x="1411627" y="191352"/>
                </a:lnTo>
                <a:lnTo>
                  <a:pt x="1377560" y="164403"/>
                </a:lnTo>
                <a:lnTo>
                  <a:pt x="1342439" y="139285"/>
                </a:lnTo>
                <a:lnTo>
                  <a:pt x="1306310" y="116054"/>
                </a:lnTo>
                <a:lnTo>
                  <a:pt x="1269222" y="94768"/>
                </a:lnTo>
                <a:lnTo>
                  <a:pt x="1231221" y="75481"/>
                </a:lnTo>
                <a:lnTo>
                  <a:pt x="1192354" y="58252"/>
                </a:lnTo>
                <a:lnTo>
                  <a:pt x="1152668" y="43137"/>
                </a:lnTo>
                <a:lnTo>
                  <a:pt x="1112212" y="30192"/>
                </a:lnTo>
                <a:lnTo>
                  <a:pt x="1071031" y="19473"/>
                </a:lnTo>
                <a:lnTo>
                  <a:pt x="1029172" y="11038"/>
                </a:lnTo>
                <a:lnTo>
                  <a:pt x="986684" y="4943"/>
                </a:lnTo>
                <a:lnTo>
                  <a:pt x="943613" y="1245"/>
                </a:lnTo>
                <a:lnTo>
                  <a:pt x="900006" y="0"/>
                </a:lnTo>
                <a:close/>
              </a:path>
            </a:pathLst>
          </a:custGeom>
          <a:solidFill>
            <a:srgbClr val="EFF9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1000" y="1959298"/>
            <a:ext cx="3570694" cy="4280902"/>
          </a:xfrm>
          <a:custGeom>
            <a:avLst/>
            <a:gdLst/>
            <a:ahLst/>
            <a:cxnLst/>
            <a:rect l="l" t="t" r="r" b="b"/>
            <a:pathLst>
              <a:path w="1800225" h="2160270">
                <a:moveTo>
                  <a:pt x="1800013" y="1080008"/>
                </a:moveTo>
                <a:lnTo>
                  <a:pt x="1798975" y="1027680"/>
                </a:lnTo>
                <a:lnTo>
                  <a:pt x="1795893" y="975994"/>
                </a:lnTo>
                <a:lnTo>
                  <a:pt x="1790814" y="925009"/>
                </a:lnTo>
                <a:lnTo>
                  <a:pt x="1783785" y="874779"/>
                </a:lnTo>
                <a:lnTo>
                  <a:pt x="1774853" y="825362"/>
                </a:lnTo>
                <a:lnTo>
                  <a:pt x="1764065" y="776813"/>
                </a:lnTo>
                <a:lnTo>
                  <a:pt x="1751469" y="729191"/>
                </a:lnTo>
                <a:lnTo>
                  <a:pt x="1737112" y="682551"/>
                </a:lnTo>
                <a:lnTo>
                  <a:pt x="1721040" y="636949"/>
                </a:lnTo>
                <a:lnTo>
                  <a:pt x="1703301" y="592443"/>
                </a:lnTo>
                <a:lnTo>
                  <a:pt x="1683942" y="549089"/>
                </a:lnTo>
                <a:lnTo>
                  <a:pt x="1663010" y="506944"/>
                </a:lnTo>
                <a:lnTo>
                  <a:pt x="1640553" y="466063"/>
                </a:lnTo>
                <a:lnTo>
                  <a:pt x="1616617" y="426504"/>
                </a:lnTo>
                <a:lnTo>
                  <a:pt x="1591250" y="388324"/>
                </a:lnTo>
                <a:lnTo>
                  <a:pt x="1564498" y="351578"/>
                </a:lnTo>
                <a:lnTo>
                  <a:pt x="1536410" y="316324"/>
                </a:lnTo>
                <a:lnTo>
                  <a:pt x="1507031" y="282617"/>
                </a:lnTo>
                <a:lnTo>
                  <a:pt x="1476410" y="250515"/>
                </a:lnTo>
                <a:lnTo>
                  <a:pt x="1444593" y="220075"/>
                </a:lnTo>
                <a:lnTo>
                  <a:pt x="1411627" y="191352"/>
                </a:lnTo>
                <a:lnTo>
                  <a:pt x="1377560" y="164403"/>
                </a:lnTo>
                <a:lnTo>
                  <a:pt x="1342439" y="139285"/>
                </a:lnTo>
                <a:lnTo>
                  <a:pt x="1306310" y="116054"/>
                </a:lnTo>
                <a:lnTo>
                  <a:pt x="1269222" y="94768"/>
                </a:lnTo>
                <a:lnTo>
                  <a:pt x="1231221" y="75481"/>
                </a:lnTo>
                <a:lnTo>
                  <a:pt x="1192354" y="58252"/>
                </a:lnTo>
                <a:lnTo>
                  <a:pt x="1152668" y="43137"/>
                </a:lnTo>
                <a:lnTo>
                  <a:pt x="1112212" y="30192"/>
                </a:lnTo>
                <a:lnTo>
                  <a:pt x="1071031" y="19473"/>
                </a:lnTo>
                <a:lnTo>
                  <a:pt x="1029172" y="11038"/>
                </a:lnTo>
                <a:lnTo>
                  <a:pt x="986684" y="4943"/>
                </a:lnTo>
                <a:lnTo>
                  <a:pt x="943613" y="1245"/>
                </a:lnTo>
                <a:lnTo>
                  <a:pt x="900006" y="0"/>
                </a:lnTo>
                <a:lnTo>
                  <a:pt x="856400" y="1245"/>
                </a:lnTo>
                <a:lnTo>
                  <a:pt x="813329" y="4943"/>
                </a:lnTo>
                <a:lnTo>
                  <a:pt x="770841" y="11038"/>
                </a:lnTo>
                <a:lnTo>
                  <a:pt x="728982" y="19473"/>
                </a:lnTo>
                <a:lnTo>
                  <a:pt x="687801" y="30192"/>
                </a:lnTo>
                <a:lnTo>
                  <a:pt x="647345" y="43137"/>
                </a:lnTo>
                <a:lnTo>
                  <a:pt x="607659" y="58252"/>
                </a:lnTo>
                <a:lnTo>
                  <a:pt x="568792" y="75481"/>
                </a:lnTo>
                <a:lnTo>
                  <a:pt x="530791" y="94768"/>
                </a:lnTo>
                <a:lnTo>
                  <a:pt x="493703" y="116054"/>
                </a:lnTo>
                <a:lnTo>
                  <a:pt x="457574" y="139285"/>
                </a:lnTo>
                <a:lnTo>
                  <a:pt x="422453" y="164403"/>
                </a:lnTo>
                <a:lnTo>
                  <a:pt x="388386" y="191352"/>
                </a:lnTo>
                <a:lnTo>
                  <a:pt x="355420" y="220075"/>
                </a:lnTo>
                <a:lnTo>
                  <a:pt x="323603" y="250515"/>
                </a:lnTo>
                <a:lnTo>
                  <a:pt x="292982" y="282617"/>
                </a:lnTo>
                <a:lnTo>
                  <a:pt x="263603" y="316324"/>
                </a:lnTo>
                <a:lnTo>
                  <a:pt x="235514" y="351578"/>
                </a:lnTo>
                <a:lnTo>
                  <a:pt x="208763" y="388324"/>
                </a:lnTo>
                <a:lnTo>
                  <a:pt x="183396" y="426504"/>
                </a:lnTo>
                <a:lnTo>
                  <a:pt x="159460" y="466063"/>
                </a:lnTo>
                <a:lnTo>
                  <a:pt x="137002" y="506944"/>
                </a:lnTo>
                <a:lnTo>
                  <a:pt x="116071" y="549089"/>
                </a:lnTo>
                <a:lnTo>
                  <a:pt x="96712" y="592443"/>
                </a:lnTo>
                <a:lnTo>
                  <a:pt x="78973" y="636949"/>
                </a:lnTo>
                <a:lnTo>
                  <a:pt x="62901" y="682551"/>
                </a:lnTo>
                <a:lnTo>
                  <a:pt x="48543" y="729191"/>
                </a:lnTo>
                <a:lnTo>
                  <a:pt x="35947" y="776813"/>
                </a:lnTo>
                <a:lnTo>
                  <a:pt x="25160" y="825362"/>
                </a:lnTo>
                <a:lnTo>
                  <a:pt x="16228" y="874779"/>
                </a:lnTo>
                <a:lnTo>
                  <a:pt x="9199" y="925009"/>
                </a:lnTo>
                <a:lnTo>
                  <a:pt x="4119" y="975994"/>
                </a:lnTo>
                <a:lnTo>
                  <a:pt x="1037" y="1027680"/>
                </a:lnTo>
                <a:lnTo>
                  <a:pt x="0" y="1080008"/>
                </a:lnTo>
                <a:lnTo>
                  <a:pt x="1037" y="1132336"/>
                </a:lnTo>
                <a:lnTo>
                  <a:pt x="4119" y="1184021"/>
                </a:lnTo>
                <a:lnTo>
                  <a:pt x="9199" y="1235007"/>
                </a:lnTo>
                <a:lnTo>
                  <a:pt x="16228" y="1285236"/>
                </a:lnTo>
                <a:lnTo>
                  <a:pt x="25160" y="1334654"/>
                </a:lnTo>
                <a:lnTo>
                  <a:pt x="35947" y="1383202"/>
                </a:lnTo>
                <a:lnTo>
                  <a:pt x="48543" y="1430824"/>
                </a:lnTo>
                <a:lnTo>
                  <a:pt x="62901" y="1477465"/>
                </a:lnTo>
                <a:lnTo>
                  <a:pt x="78973" y="1523066"/>
                </a:lnTo>
                <a:lnTo>
                  <a:pt x="96712" y="1567572"/>
                </a:lnTo>
                <a:lnTo>
                  <a:pt x="116071" y="1610926"/>
                </a:lnTo>
                <a:lnTo>
                  <a:pt x="137002" y="1653072"/>
                </a:lnTo>
                <a:lnTo>
                  <a:pt x="159460" y="1693952"/>
                </a:lnTo>
                <a:lnTo>
                  <a:pt x="183396" y="1733511"/>
                </a:lnTo>
                <a:lnTo>
                  <a:pt x="208763" y="1771692"/>
                </a:lnTo>
                <a:lnTo>
                  <a:pt x="235514" y="1808437"/>
                </a:lnTo>
                <a:lnTo>
                  <a:pt x="263603" y="1843692"/>
                </a:lnTo>
                <a:lnTo>
                  <a:pt x="292982" y="1877398"/>
                </a:lnTo>
                <a:lnTo>
                  <a:pt x="323603" y="1909500"/>
                </a:lnTo>
                <a:lnTo>
                  <a:pt x="355420" y="1939941"/>
                </a:lnTo>
                <a:lnTo>
                  <a:pt x="388386" y="1968664"/>
                </a:lnTo>
                <a:lnTo>
                  <a:pt x="422453" y="1995612"/>
                </a:lnTo>
                <a:lnTo>
                  <a:pt x="457574" y="2020730"/>
                </a:lnTo>
                <a:lnTo>
                  <a:pt x="493703" y="2043961"/>
                </a:lnTo>
                <a:lnTo>
                  <a:pt x="530791" y="2065248"/>
                </a:lnTo>
                <a:lnTo>
                  <a:pt x="568792" y="2084534"/>
                </a:lnTo>
                <a:lnTo>
                  <a:pt x="607659" y="2101763"/>
                </a:lnTo>
                <a:lnTo>
                  <a:pt x="647345" y="2116878"/>
                </a:lnTo>
                <a:lnTo>
                  <a:pt x="687801" y="2129824"/>
                </a:lnTo>
                <a:lnTo>
                  <a:pt x="728982" y="2140542"/>
                </a:lnTo>
                <a:lnTo>
                  <a:pt x="770841" y="2148977"/>
                </a:lnTo>
                <a:lnTo>
                  <a:pt x="813329" y="2155072"/>
                </a:lnTo>
                <a:lnTo>
                  <a:pt x="856400" y="2158770"/>
                </a:lnTo>
                <a:lnTo>
                  <a:pt x="900006" y="2160016"/>
                </a:lnTo>
                <a:lnTo>
                  <a:pt x="943613" y="2158770"/>
                </a:lnTo>
                <a:lnTo>
                  <a:pt x="986684" y="2155072"/>
                </a:lnTo>
                <a:lnTo>
                  <a:pt x="1029172" y="2148977"/>
                </a:lnTo>
                <a:lnTo>
                  <a:pt x="1071031" y="2140542"/>
                </a:lnTo>
                <a:lnTo>
                  <a:pt x="1112212" y="2129824"/>
                </a:lnTo>
                <a:lnTo>
                  <a:pt x="1152668" y="2116878"/>
                </a:lnTo>
                <a:lnTo>
                  <a:pt x="1192354" y="2101763"/>
                </a:lnTo>
                <a:lnTo>
                  <a:pt x="1231221" y="2084534"/>
                </a:lnTo>
                <a:lnTo>
                  <a:pt x="1269222" y="2065248"/>
                </a:lnTo>
                <a:lnTo>
                  <a:pt x="1306310" y="2043961"/>
                </a:lnTo>
                <a:lnTo>
                  <a:pt x="1342439" y="2020730"/>
                </a:lnTo>
                <a:lnTo>
                  <a:pt x="1377560" y="1995612"/>
                </a:lnTo>
                <a:lnTo>
                  <a:pt x="1411627" y="1968664"/>
                </a:lnTo>
                <a:lnTo>
                  <a:pt x="1444593" y="1939941"/>
                </a:lnTo>
                <a:lnTo>
                  <a:pt x="1476410" y="1909500"/>
                </a:lnTo>
                <a:lnTo>
                  <a:pt x="1507031" y="1877398"/>
                </a:lnTo>
                <a:lnTo>
                  <a:pt x="1536410" y="1843692"/>
                </a:lnTo>
                <a:lnTo>
                  <a:pt x="1564498" y="1808437"/>
                </a:lnTo>
                <a:lnTo>
                  <a:pt x="1591250" y="1771692"/>
                </a:lnTo>
                <a:lnTo>
                  <a:pt x="1616617" y="1733511"/>
                </a:lnTo>
                <a:lnTo>
                  <a:pt x="1640553" y="1693952"/>
                </a:lnTo>
                <a:lnTo>
                  <a:pt x="1663010" y="1653072"/>
                </a:lnTo>
                <a:lnTo>
                  <a:pt x="1683942" y="1610926"/>
                </a:lnTo>
                <a:lnTo>
                  <a:pt x="1703301" y="1567572"/>
                </a:lnTo>
                <a:lnTo>
                  <a:pt x="1721040" y="1523066"/>
                </a:lnTo>
                <a:lnTo>
                  <a:pt x="1737112" y="1477465"/>
                </a:lnTo>
                <a:lnTo>
                  <a:pt x="1751469" y="1430824"/>
                </a:lnTo>
                <a:lnTo>
                  <a:pt x="1764065" y="1383202"/>
                </a:lnTo>
                <a:lnTo>
                  <a:pt x="1774853" y="1334654"/>
                </a:lnTo>
                <a:lnTo>
                  <a:pt x="1783785" y="1285236"/>
                </a:lnTo>
                <a:lnTo>
                  <a:pt x="1790814" y="1235007"/>
                </a:lnTo>
                <a:lnTo>
                  <a:pt x="1795893" y="1184021"/>
                </a:lnTo>
                <a:lnTo>
                  <a:pt x="1798975" y="1132336"/>
                </a:lnTo>
                <a:lnTo>
                  <a:pt x="1800013" y="1080008"/>
                </a:lnTo>
                <a:close/>
              </a:path>
            </a:pathLst>
          </a:custGeom>
          <a:ln w="126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8028" y="3029398"/>
            <a:ext cx="1428278" cy="713484"/>
          </a:xfrm>
          <a:custGeom>
            <a:avLst/>
            <a:gdLst/>
            <a:ahLst/>
            <a:cxnLst/>
            <a:rect l="l" t="t" r="r" b="b"/>
            <a:pathLst>
              <a:path w="720090" h="360044">
                <a:moveTo>
                  <a:pt x="720005" y="0"/>
                </a:moveTo>
                <a:lnTo>
                  <a:pt x="0" y="0"/>
                </a:lnTo>
                <a:lnTo>
                  <a:pt x="0" y="360002"/>
                </a:lnTo>
                <a:lnTo>
                  <a:pt x="720005" y="360002"/>
                </a:lnTo>
                <a:lnTo>
                  <a:pt x="720005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23167" y="3029398"/>
            <a:ext cx="1071838" cy="1070855"/>
          </a:xfrm>
          <a:custGeom>
            <a:avLst/>
            <a:gdLst/>
            <a:ahLst/>
            <a:cxnLst/>
            <a:rect l="l" t="t" r="r" b="b"/>
            <a:pathLst>
              <a:path w="540385" h="540385">
                <a:moveTo>
                  <a:pt x="540004" y="0"/>
                </a:moveTo>
                <a:lnTo>
                  <a:pt x="0" y="0"/>
                </a:lnTo>
                <a:lnTo>
                  <a:pt x="0" y="540004"/>
                </a:lnTo>
                <a:lnTo>
                  <a:pt x="540004" y="540004"/>
                </a:lnTo>
                <a:lnTo>
                  <a:pt x="540004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5217" y="3956818"/>
            <a:ext cx="1714185" cy="856933"/>
          </a:xfrm>
          <a:custGeom>
            <a:avLst/>
            <a:gdLst/>
            <a:ahLst/>
            <a:cxnLst/>
            <a:rect l="l" t="t" r="r" b="b"/>
            <a:pathLst>
              <a:path w="864235" h="432435">
                <a:moveTo>
                  <a:pt x="864006" y="0"/>
                </a:moveTo>
                <a:lnTo>
                  <a:pt x="0" y="0"/>
                </a:lnTo>
                <a:lnTo>
                  <a:pt x="0" y="432003"/>
                </a:lnTo>
                <a:lnTo>
                  <a:pt x="864006" y="432003"/>
                </a:lnTo>
                <a:lnTo>
                  <a:pt x="864006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23167" y="3029398"/>
            <a:ext cx="1071838" cy="1070855"/>
          </a:xfrm>
          <a:custGeom>
            <a:avLst/>
            <a:gdLst/>
            <a:ahLst/>
            <a:cxnLst/>
            <a:rect l="l" t="t" r="r" b="b"/>
            <a:pathLst>
              <a:path w="540385" h="540385">
                <a:moveTo>
                  <a:pt x="0" y="540004"/>
                </a:moveTo>
                <a:lnTo>
                  <a:pt x="0" y="0"/>
                </a:lnTo>
                <a:lnTo>
                  <a:pt x="540004" y="0"/>
                </a:lnTo>
                <a:lnTo>
                  <a:pt x="540004" y="540004"/>
                </a:lnTo>
                <a:lnTo>
                  <a:pt x="0" y="540004"/>
                </a:lnTo>
                <a:close/>
              </a:path>
            </a:pathLst>
          </a:custGeom>
          <a:ln w="12652">
            <a:solidFill>
              <a:srgbClr val="BF7F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38028" y="3029398"/>
            <a:ext cx="1428278" cy="674544"/>
          </a:xfrm>
          <a:prstGeom prst="rect">
            <a:avLst/>
          </a:prstGeom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subroutine</a:t>
            </a:r>
            <a:endParaRPr dirty="0">
              <a:latin typeface="Arial"/>
              <a:cs typeface="Arial"/>
            </a:endParaRPr>
          </a:p>
          <a:p>
            <a:pPr algn="ctr">
              <a:spcBef>
                <a:spcPts val="1071"/>
              </a:spcBef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2</a:t>
            </a:r>
            <a:endParaRPr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95696" y="2949105"/>
            <a:ext cx="526473" cy="301153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/>
          <a:p>
            <a:pPr marL="25179">
              <a:spcBef>
                <a:spcPts val="188"/>
              </a:spcBef>
            </a:pPr>
            <a:r>
              <a:rPr spc="-178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pc="-20" dirty="0">
                <a:solidFill>
                  <a:srgbClr val="0000FF"/>
                </a:solidFill>
                <a:latin typeface="Arial"/>
                <a:cs typeface="Arial"/>
              </a:rPr>
              <a:t>rr</a:t>
            </a:r>
            <a:r>
              <a:rPr spc="-89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79218" y="3767509"/>
            <a:ext cx="759481" cy="301153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/>
          <a:p>
            <a:pPr marL="25179">
              <a:spcBef>
                <a:spcPts val="188"/>
              </a:spcBef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3</a:t>
            </a:r>
            <a:endParaRPr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5217" y="3956818"/>
            <a:ext cx="1714185" cy="856933"/>
          </a:xfrm>
          <a:prstGeom prst="rect">
            <a:avLst/>
          </a:prstGeom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22"/>
              </a:lnSpc>
            </a:pPr>
            <a:r>
              <a:rPr spc="-50" dirty="0">
                <a:solidFill>
                  <a:srgbClr val="0000FF"/>
                </a:solidFill>
                <a:latin typeface="Arial"/>
                <a:cs typeface="Arial"/>
              </a:rPr>
              <a:t>main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program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0</a:t>
            </a:r>
            <a:endParaRPr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65977" y="4313517"/>
            <a:ext cx="739329" cy="1213048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spc="-40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99"/>
              </a:spcBef>
            </a:pPr>
            <a:endParaRPr sz="25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4</a:t>
            </a:r>
            <a:endParaRPr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95054" y="4955576"/>
            <a:ext cx="1428278" cy="748923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6212" indent="103232">
              <a:lnSpc>
                <a:spcPts val="2020"/>
              </a:lnSpc>
            </a:pP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stack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346212"/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1</a:t>
            </a:r>
            <a:endParaRPr dirty="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941729" y="6247008"/>
            <a:ext cx="20781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>
              <a:lnSpc>
                <a:spcPts val="2359"/>
              </a:lnSpc>
            </a:pPr>
            <a:r>
              <a:rPr sz="2000" u="heavy" spc="-10" dirty="0">
                <a:solidFill>
                  <a:srgbClr val="0000FF"/>
                </a:solidFill>
                <a:latin typeface="Times New Roman"/>
                <a:cs typeface="Times New Roman"/>
                <a:hlinkClick r:id="" action="ppaction://noaction"/>
              </a:rPr>
              <a:t> </a:t>
            </a:r>
            <a:r>
              <a:rPr sz="2000" u="heavy" spc="-248" dirty="0">
                <a:solidFill>
                  <a:srgbClr val="0000FF"/>
                </a:solidFill>
                <a:latin typeface="Times New Roman"/>
                <a:cs typeface="Times New Roman"/>
                <a:hlinkClick r:id="" action="ppaction://noaction"/>
              </a:rPr>
              <a:t> 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Ví dụ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514449" y="2004243"/>
            <a:ext cx="14494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 gian</a:t>
            </a:r>
            <a:endParaRPr lang="en-US" altLang="ja-JP" dirty="0">
              <a:solidFill>
                <a:srgbClr val="3C33F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</a:t>
            </a:r>
            <a:r>
              <a:rPr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ịa</a:t>
            </a:r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chỉ  logic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4586" y="6334302"/>
            <a:ext cx="1064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nhớ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78748" y="1528118"/>
            <a:ext cx="1577000" cy="8665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3C3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HĐH</a:t>
            </a:r>
            <a:endParaRPr kumimoji="1" lang="ja-JP" altLang="en-US" sz="24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678748" y="2394686"/>
            <a:ext cx="1577000" cy="3810000"/>
          </a:xfrm>
          <a:prstGeom prst="rect">
            <a:avLst/>
          </a:prstGeom>
          <a:solidFill>
            <a:schemeClr val="bg1"/>
          </a:solidFill>
          <a:ln>
            <a:solidFill>
              <a:srgbClr val="3C3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Rectangle 41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2.3 Chiến lược phân đoạn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3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686357"/>
              </p:ext>
            </p:extLst>
          </p:nvPr>
        </p:nvGraphicFramePr>
        <p:xfrm>
          <a:off x="4267200" y="4347045"/>
          <a:ext cx="2126595" cy="1963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837">
                <a:tc>
                  <a:txBody>
                    <a:bodyPr/>
                    <a:lstStyle/>
                    <a:p>
                      <a:pPr marL="72390">
                        <a:lnSpc>
                          <a:spcPts val="103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sz="2000" i="1" dirty="0">
                          <a:latin typeface="Lucida Sans"/>
                          <a:cs typeface="Lucida Sans"/>
                        </a:rPr>
                        <a:t>A</a:t>
                      </a:r>
                      <a:endParaRPr sz="2000">
                        <a:latin typeface="Lucida Sans"/>
                        <a:cs typeface="Lucida Sans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30"/>
                        </a:lnSpc>
                      </a:pPr>
                      <a:r>
                        <a:rPr sz="2000" i="1" dirty="0">
                          <a:latin typeface="Lucida Sans"/>
                          <a:cs typeface="Lucida Sans"/>
                        </a:rPr>
                        <a:t>L</a:t>
                      </a:r>
                      <a:endParaRPr sz="2000">
                        <a:latin typeface="Lucida Sans"/>
                        <a:cs typeface="Lucida Sans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3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3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3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1000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6300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2800</a:t>
                      </a:r>
                      <a:endParaRPr sz="20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3200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1100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004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4700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1000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837">
                <a:tc gridSpan="3"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sz="2000" spc="-75" dirty="0">
                          <a:latin typeface="Arial"/>
                          <a:cs typeface="Arial"/>
                        </a:rPr>
                        <a:t>SCB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" name="Rectangle 40"/>
          <p:cNvSpPr/>
          <p:nvPr/>
        </p:nvSpPr>
        <p:spPr>
          <a:xfrm>
            <a:off x="6703132" y="2650574"/>
            <a:ext cx="1552616" cy="657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Rectangle 53"/>
          <p:cNvSpPr/>
          <p:nvPr/>
        </p:nvSpPr>
        <p:spPr>
          <a:xfrm>
            <a:off x="6707087" y="3771576"/>
            <a:ext cx="1552616" cy="657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Rectangle 55"/>
          <p:cNvSpPr/>
          <p:nvPr/>
        </p:nvSpPr>
        <p:spPr>
          <a:xfrm>
            <a:off x="6701293" y="4672683"/>
            <a:ext cx="1552616" cy="657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Rectangle 56"/>
          <p:cNvSpPr/>
          <p:nvPr/>
        </p:nvSpPr>
        <p:spPr>
          <a:xfrm>
            <a:off x="6690940" y="5677073"/>
            <a:ext cx="1552616" cy="2905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925042" y="2899626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49760" y="4072912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3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5907" y="4910329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4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64597" y="5622317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1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243556" y="2450519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25265" y="2986030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253909" y="3531810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240505" y="4131880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4300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243556" y="4472628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4700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287555" y="5106322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5700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275746" y="5438901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6300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253607" y="5767616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6700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797898" y="1633046"/>
            <a:ext cx="210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Địa chỉ &lt;2,120&gt; =</a:t>
            </a:r>
            <a:endParaRPr lang="ja-JP" altLang="en-US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02320" y="1634911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ja-JP" altLang="en-US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5216" y="4251076"/>
            <a:ext cx="1714185" cy="268415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Jmp &lt;2:120&gt;</a:t>
            </a:r>
            <a:endParaRPr kumimoji="1" lang="ja-JP" altLang="en-US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706180" y="3480978"/>
            <a:ext cx="1552616" cy="2905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917209" y="3359270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2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225265" y="3219471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2800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837245"/>
      </p:ext>
    </p:extLst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8828495" y="6570163"/>
            <a:ext cx="40304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4815" y="6517661"/>
            <a:ext cx="60456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16897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19182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9716" y="6544996"/>
            <a:ext cx="60456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1000" y="1959298"/>
            <a:ext cx="3570694" cy="4280902"/>
          </a:xfrm>
          <a:custGeom>
            <a:avLst/>
            <a:gdLst/>
            <a:ahLst/>
            <a:cxnLst/>
            <a:rect l="l" t="t" r="r" b="b"/>
            <a:pathLst>
              <a:path w="1800225" h="2160270">
                <a:moveTo>
                  <a:pt x="900006" y="0"/>
                </a:moveTo>
                <a:lnTo>
                  <a:pt x="856400" y="1245"/>
                </a:lnTo>
                <a:lnTo>
                  <a:pt x="813329" y="4943"/>
                </a:lnTo>
                <a:lnTo>
                  <a:pt x="770841" y="11038"/>
                </a:lnTo>
                <a:lnTo>
                  <a:pt x="728982" y="19473"/>
                </a:lnTo>
                <a:lnTo>
                  <a:pt x="687801" y="30192"/>
                </a:lnTo>
                <a:lnTo>
                  <a:pt x="647345" y="43137"/>
                </a:lnTo>
                <a:lnTo>
                  <a:pt x="607659" y="58252"/>
                </a:lnTo>
                <a:lnTo>
                  <a:pt x="568792" y="75481"/>
                </a:lnTo>
                <a:lnTo>
                  <a:pt x="530791" y="94768"/>
                </a:lnTo>
                <a:lnTo>
                  <a:pt x="493703" y="116054"/>
                </a:lnTo>
                <a:lnTo>
                  <a:pt x="457574" y="139285"/>
                </a:lnTo>
                <a:lnTo>
                  <a:pt x="422453" y="164403"/>
                </a:lnTo>
                <a:lnTo>
                  <a:pt x="388386" y="191352"/>
                </a:lnTo>
                <a:lnTo>
                  <a:pt x="355420" y="220075"/>
                </a:lnTo>
                <a:lnTo>
                  <a:pt x="323603" y="250515"/>
                </a:lnTo>
                <a:lnTo>
                  <a:pt x="292982" y="282617"/>
                </a:lnTo>
                <a:lnTo>
                  <a:pt x="263603" y="316324"/>
                </a:lnTo>
                <a:lnTo>
                  <a:pt x="235514" y="351578"/>
                </a:lnTo>
                <a:lnTo>
                  <a:pt x="208763" y="388324"/>
                </a:lnTo>
                <a:lnTo>
                  <a:pt x="183396" y="426504"/>
                </a:lnTo>
                <a:lnTo>
                  <a:pt x="159460" y="466063"/>
                </a:lnTo>
                <a:lnTo>
                  <a:pt x="137002" y="506944"/>
                </a:lnTo>
                <a:lnTo>
                  <a:pt x="116071" y="549089"/>
                </a:lnTo>
                <a:lnTo>
                  <a:pt x="96712" y="592443"/>
                </a:lnTo>
                <a:lnTo>
                  <a:pt x="78973" y="636949"/>
                </a:lnTo>
                <a:lnTo>
                  <a:pt x="62901" y="682551"/>
                </a:lnTo>
                <a:lnTo>
                  <a:pt x="48543" y="729191"/>
                </a:lnTo>
                <a:lnTo>
                  <a:pt x="35947" y="776813"/>
                </a:lnTo>
                <a:lnTo>
                  <a:pt x="25160" y="825362"/>
                </a:lnTo>
                <a:lnTo>
                  <a:pt x="16228" y="874779"/>
                </a:lnTo>
                <a:lnTo>
                  <a:pt x="9199" y="925009"/>
                </a:lnTo>
                <a:lnTo>
                  <a:pt x="4119" y="975994"/>
                </a:lnTo>
                <a:lnTo>
                  <a:pt x="1037" y="1027680"/>
                </a:lnTo>
                <a:lnTo>
                  <a:pt x="0" y="1080008"/>
                </a:lnTo>
                <a:lnTo>
                  <a:pt x="1037" y="1132336"/>
                </a:lnTo>
                <a:lnTo>
                  <a:pt x="4119" y="1184021"/>
                </a:lnTo>
                <a:lnTo>
                  <a:pt x="9199" y="1235007"/>
                </a:lnTo>
                <a:lnTo>
                  <a:pt x="16228" y="1285236"/>
                </a:lnTo>
                <a:lnTo>
                  <a:pt x="25160" y="1334654"/>
                </a:lnTo>
                <a:lnTo>
                  <a:pt x="35947" y="1383202"/>
                </a:lnTo>
                <a:lnTo>
                  <a:pt x="48543" y="1430824"/>
                </a:lnTo>
                <a:lnTo>
                  <a:pt x="62901" y="1477465"/>
                </a:lnTo>
                <a:lnTo>
                  <a:pt x="78973" y="1523066"/>
                </a:lnTo>
                <a:lnTo>
                  <a:pt x="96712" y="1567572"/>
                </a:lnTo>
                <a:lnTo>
                  <a:pt x="116071" y="1610926"/>
                </a:lnTo>
                <a:lnTo>
                  <a:pt x="137002" y="1653072"/>
                </a:lnTo>
                <a:lnTo>
                  <a:pt x="159460" y="1693952"/>
                </a:lnTo>
                <a:lnTo>
                  <a:pt x="183396" y="1733511"/>
                </a:lnTo>
                <a:lnTo>
                  <a:pt x="208763" y="1771692"/>
                </a:lnTo>
                <a:lnTo>
                  <a:pt x="235514" y="1808437"/>
                </a:lnTo>
                <a:lnTo>
                  <a:pt x="263603" y="1843692"/>
                </a:lnTo>
                <a:lnTo>
                  <a:pt x="292982" y="1877398"/>
                </a:lnTo>
                <a:lnTo>
                  <a:pt x="323603" y="1909500"/>
                </a:lnTo>
                <a:lnTo>
                  <a:pt x="355420" y="1939941"/>
                </a:lnTo>
                <a:lnTo>
                  <a:pt x="388386" y="1968664"/>
                </a:lnTo>
                <a:lnTo>
                  <a:pt x="422453" y="1995612"/>
                </a:lnTo>
                <a:lnTo>
                  <a:pt x="457574" y="2020730"/>
                </a:lnTo>
                <a:lnTo>
                  <a:pt x="493703" y="2043961"/>
                </a:lnTo>
                <a:lnTo>
                  <a:pt x="530791" y="2065248"/>
                </a:lnTo>
                <a:lnTo>
                  <a:pt x="568792" y="2084534"/>
                </a:lnTo>
                <a:lnTo>
                  <a:pt x="607659" y="2101763"/>
                </a:lnTo>
                <a:lnTo>
                  <a:pt x="647345" y="2116878"/>
                </a:lnTo>
                <a:lnTo>
                  <a:pt x="687801" y="2129824"/>
                </a:lnTo>
                <a:lnTo>
                  <a:pt x="728982" y="2140542"/>
                </a:lnTo>
                <a:lnTo>
                  <a:pt x="770841" y="2148977"/>
                </a:lnTo>
                <a:lnTo>
                  <a:pt x="813329" y="2155072"/>
                </a:lnTo>
                <a:lnTo>
                  <a:pt x="856400" y="2158770"/>
                </a:lnTo>
                <a:lnTo>
                  <a:pt x="900006" y="2160016"/>
                </a:lnTo>
                <a:lnTo>
                  <a:pt x="943613" y="2158770"/>
                </a:lnTo>
                <a:lnTo>
                  <a:pt x="986684" y="2155072"/>
                </a:lnTo>
                <a:lnTo>
                  <a:pt x="1029172" y="2148977"/>
                </a:lnTo>
                <a:lnTo>
                  <a:pt x="1071031" y="2140542"/>
                </a:lnTo>
                <a:lnTo>
                  <a:pt x="1112212" y="2129824"/>
                </a:lnTo>
                <a:lnTo>
                  <a:pt x="1152668" y="2116878"/>
                </a:lnTo>
                <a:lnTo>
                  <a:pt x="1192354" y="2101763"/>
                </a:lnTo>
                <a:lnTo>
                  <a:pt x="1231221" y="2084534"/>
                </a:lnTo>
                <a:lnTo>
                  <a:pt x="1269222" y="2065248"/>
                </a:lnTo>
                <a:lnTo>
                  <a:pt x="1306310" y="2043961"/>
                </a:lnTo>
                <a:lnTo>
                  <a:pt x="1342439" y="2020730"/>
                </a:lnTo>
                <a:lnTo>
                  <a:pt x="1377560" y="1995612"/>
                </a:lnTo>
                <a:lnTo>
                  <a:pt x="1411627" y="1968664"/>
                </a:lnTo>
                <a:lnTo>
                  <a:pt x="1444593" y="1939941"/>
                </a:lnTo>
                <a:lnTo>
                  <a:pt x="1476410" y="1909500"/>
                </a:lnTo>
                <a:lnTo>
                  <a:pt x="1507031" y="1877398"/>
                </a:lnTo>
                <a:lnTo>
                  <a:pt x="1536410" y="1843692"/>
                </a:lnTo>
                <a:lnTo>
                  <a:pt x="1564498" y="1808437"/>
                </a:lnTo>
                <a:lnTo>
                  <a:pt x="1591250" y="1771692"/>
                </a:lnTo>
                <a:lnTo>
                  <a:pt x="1616617" y="1733511"/>
                </a:lnTo>
                <a:lnTo>
                  <a:pt x="1640553" y="1693952"/>
                </a:lnTo>
                <a:lnTo>
                  <a:pt x="1663010" y="1653072"/>
                </a:lnTo>
                <a:lnTo>
                  <a:pt x="1683942" y="1610926"/>
                </a:lnTo>
                <a:lnTo>
                  <a:pt x="1703301" y="1567572"/>
                </a:lnTo>
                <a:lnTo>
                  <a:pt x="1721040" y="1523066"/>
                </a:lnTo>
                <a:lnTo>
                  <a:pt x="1737112" y="1477465"/>
                </a:lnTo>
                <a:lnTo>
                  <a:pt x="1751469" y="1430824"/>
                </a:lnTo>
                <a:lnTo>
                  <a:pt x="1764065" y="1383202"/>
                </a:lnTo>
                <a:lnTo>
                  <a:pt x="1774853" y="1334654"/>
                </a:lnTo>
                <a:lnTo>
                  <a:pt x="1783785" y="1285236"/>
                </a:lnTo>
                <a:lnTo>
                  <a:pt x="1790814" y="1235007"/>
                </a:lnTo>
                <a:lnTo>
                  <a:pt x="1795893" y="1184021"/>
                </a:lnTo>
                <a:lnTo>
                  <a:pt x="1798975" y="1132336"/>
                </a:lnTo>
                <a:lnTo>
                  <a:pt x="1800013" y="1080008"/>
                </a:lnTo>
                <a:lnTo>
                  <a:pt x="1798975" y="1027680"/>
                </a:lnTo>
                <a:lnTo>
                  <a:pt x="1795893" y="975994"/>
                </a:lnTo>
                <a:lnTo>
                  <a:pt x="1790814" y="925009"/>
                </a:lnTo>
                <a:lnTo>
                  <a:pt x="1783785" y="874779"/>
                </a:lnTo>
                <a:lnTo>
                  <a:pt x="1774853" y="825362"/>
                </a:lnTo>
                <a:lnTo>
                  <a:pt x="1764065" y="776813"/>
                </a:lnTo>
                <a:lnTo>
                  <a:pt x="1751469" y="729191"/>
                </a:lnTo>
                <a:lnTo>
                  <a:pt x="1737112" y="682551"/>
                </a:lnTo>
                <a:lnTo>
                  <a:pt x="1721040" y="636949"/>
                </a:lnTo>
                <a:lnTo>
                  <a:pt x="1703301" y="592443"/>
                </a:lnTo>
                <a:lnTo>
                  <a:pt x="1683942" y="549089"/>
                </a:lnTo>
                <a:lnTo>
                  <a:pt x="1663010" y="506944"/>
                </a:lnTo>
                <a:lnTo>
                  <a:pt x="1640553" y="466063"/>
                </a:lnTo>
                <a:lnTo>
                  <a:pt x="1616617" y="426504"/>
                </a:lnTo>
                <a:lnTo>
                  <a:pt x="1591250" y="388324"/>
                </a:lnTo>
                <a:lnTo>
                  <a:pt x="1564498" y="351578"/>
                </a:lnTo>
                <a:lnTo>
                  <a:pt x="1536410" y="316324"/>
                </a:lnTo>
                <a:lnTo>
                  <a:pt x="1507031" y="282617"/>
                </a:lnTo>
                <a:lnTo>
                  <a:pt x="1476410" y="250515"/>
                </a:lnTo>
                <a:lnTo>
                  <a:pt x="1444593" y="220075"/>
                </a:lnTo>
                <a:lnTo>
                  <a:pt x="1411627" y="191352"/>
                </a:lnTo>
                <a:lnTo>
                  <a:pt x="1377560" y="164403"/>
                </a:lnTo>
                <a:lnTo>
                  <a:pt x="1342439" y="139285"/>
                </a:lnTo>
                <a:lnTo>
                  <a:pt x="1306310" y="116054"/>
                </a:lnTo>
                <a:lnTo>
                  <a:pt x="1269222" y="94768"/>
                </a:lnTo>
                <a:lnTo>
                  <a:pt x="1231221" y="75481"/>
                </a:lnTo>
                <a:lnTo>
                  <a:pt x="1192354" y="58252"/>
                </a:lnTo>
                <a:lnTo>
                  <a:pt x="1152668" y="43137"/>
                </a:lnTo>
                <a:lnTo>
                  <a:pt x="1112212" y="30192"/>
                </a:lnTo>
                <a:lnTo>
                  <a:pt x="1071031" y="19473"/>
                </a:lnTo>
                <a:lnTo>
                  <a:pt x="1029172" y="11038"/>
                </a:lnTo>
                <a:lnTo>
                  <a:pt x="986684" y="4943"/>
                </a:lnTo>
                <a:lnTo>
                  <a:pt x="943613" y="1245"/>
                </a:lnTo>
                <a:lnTo>
                  <a:pt x="900006" y="0"/>
                </a:lnTo>
                <a:close/>
              </a:path>
            </a:pathLst>
          </a:custGeom>
          <a:solidFill>
            <a:srgbClr val="EFF9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1000" y="1959298"/>
            <a:ext cx="3570694" cy="4280902"/>
          </a:xfrm>
          <a:custGeom>
            <a:avLst/>
            <a:gdLst/>
            <a:ahLst/>
            <a:cxnLst/>
            <a:rect l="l" t="t" r="r" b="b"/>
            <a:pathLst>
              <a:path w="1800225" h="2160270">
                <a:moveTo>
                  <a:pt x="1800013" y="1080008"/>
                </a:moveTo>
                <a:lnTo>
                  <a:pt x="1798975" y="1027680"/>
                </a:lnTo>
                <a:lnTo>
                  <a:pt x="1795893" y="975994"/>
                </a:lnTo>
                <a:lnTo>
                  <a:pt x="1790814" y="925009"/>
                </a:lnTo>
                <a:lnTo>
                  <a:pt x="1783785" y="874779"/>
                </a:lnTo>
                <a:lnTo>
                  <a:pt x="1774853" y="825362"/>
                </a:lnTo>
                <a:lnTo>
                  <a:pt x="1764065" y="776813"/>
                </a:lnTo>
                <a:lnTo>
                  <a:pt x="1751469" y="729191"/>
                </a:lnTo>
                <a:lnTo>
                  <a:pt x="1737112" y="682551"/>
                </a:lnTo>
                <a:lnTo>
                  <a:pt x="1721040" y="636949"/>
                </a:lnTo>
                <a:lnTo>
                  <a:pt x="1703301" y="592443"/>
                </a:lnTo>
                <a:lnTo>
                  <a:pt x="1683942" y="549089"/>
                </a:lnTo>
                <a:lnTo>
                  <a:pt x="1663010" y="506944"/>
                </a:lnTo>
                <a:lnTo>
                  <a:pt x="1640553" y="466063"/>
                </a:lnTo>
                <a:lnTo>
                  <a:pt x="1616617" y="426504"/>
                </a:lnTo>
                <a:lnTo>
                  <a:pt x="1591250" y="388324"/>
                </a:lnTo>
                <a:lnTo>
                  <a:pt x="1564498" y="351578"/>
                </a:lnTo>
                <a:lnTo>
                  <a:pt x="1536410" y="316324"/>
                </a:lnTo>
                <a:lnTo>
                  <a:pt x="1507031" y="282617"/>
                </a:lnTo>
                <a:lnTo>
                  <a:pt x="1476410" y="250515"/>
                </a:lnTo>
                <a:lnTo>
                  <a:pt x="1444593" y="220075"/>
                </a:lnTo>
                <a:lnTo>
                  <a:pt x="1411627" y="191352"/>
                </a:lnTo>
                <a:lnTo>
                  <a:pt x="1377560" y="164403"/>
                </a:lnTo>
                <a:lnTo>
                  <a:pt x="1342439" y="139285"/>
                </a:lnTo>
                <a:lnTo>
                  <a:pt x="1306310" y="116054"/>
                </a:lnTo>
                <a:lnTo>
                  <a:pt x="1269222" y="94768"/>
                </a:lnTo>
                <a:lnTo>
                  <a:pt x="1231221" y="75481"/>
                </a:lnTo>
                <a:lnTo>
                  <a:pt x="1192354" y="58252"/>
                </a:lnTo>
                <a:lnTo>
                  <a:pt x="1152668" y="43137"/>
                </a:lnTo>
                <a:lnTo>
                  <a:pt x="1112212" y="30192"/>
                </a:lnTo>
                <a:lnTo>
                  <a:pt x="1071031" y="19473"/>
                </a:lnTo>
                <a:lnTo>
                  <a:pt x="1029172" y="11038"/>
                </a:lnTo>
                <a:lnTo>
                  <a:pt x="986684" y="4943"/>
                </a:lnTo>
                <a:lnTo>
                  <a:pt x="943613" y="1245"/>
                </a:lnTo>
                <a:lnTo>
                  <a:pt x="900006" y="0"/>
                </a:lnTo>
                <a:lnTo>
                  <a:pt x="856400" y="1245"/>
                </a:lnTo>
                <a:lnTo>
                  <a:pt x="813329" y="4943"/>
                </a:lnTo>
                <a:lnTo>
                  <a:pt x="770841" y="11038"/>
                </a:lnTo>
                <a:lnTo>
                  <a:pt x="728982" y="19473"/>
                </a:lnTo>
                <a:lnTo>
                  <a:pt x="687801" y="30192"/>
                </a:lnTo>
                <a:lnTo>
                  <a:pt x="647345" y="43137"/>
                </a:lnTo>
                <a:lnTo>
                  <a:pt x="607659" y="58252"/>
                </a:lnTo>
                <a:lnTo>
                  <a:pt x="568792" y="75481"/>
                </a:lnTo>
                <a:lnTo>
                  <a:pt x="530791" y="94768"/>
                </a:lnTo>
                <a:lnTo>
                  <a:pt x="493703" y="116054"/>
                </a:lnTo>
                <a:lnTo>
                  <a:pt x="457574" y="139285"/>
                </a:lnTo>
                <a:lnTo>
                  <a:pt x="422453" y="164403"/>
                </a:lnTo>
                <a:lnTo>
                  <a:pt x="388386" y="191352"/>
                </a:lnTo>
                <a:lnTo>
                  <a:pt x="355420" y="220075"/>
                </a:lnTo>
                <a:lnTo>
                  <a:pt x="323603" y="250515"/>
                </a:lnTo>
                <a:lnTo>
                  <a:pt x="292982" y="282617"/>
                </a:lnTo>
                <a:lnTo>
                  <a:pt x="263603" y="316324"/>
                </a:lnTo>
                <a:lnTo>
                  <a:pt x="235514" y="351578"/>
                </a:lnTo>
                <a:lnTo>
                  <a:pt x="208763" y="388324"/>
                </a:lnTo>
                <a:lnTo>
                  <a:pt x="183396" y="426504"/>
                </a:lnTo>
                <a:lnTo>
                  <a:pt x="159460" y="466063"/>
                </a:lnTo>
                <a:lnTo>
                  <a:pt x="137002" y="506944"/>
                </a:lnTo>
                <a:lnTo>
                  <a:pt x="116071" y="549089"/>
                </a:lnTo>
                <a:lnTo>
                  <a:pt x="96712" y="592443"/>
                </a:lnTo>
                <a:lnTo>
                  <a:pt x="78973" y="636949"/>
                </a:lnTo>
                <a:lnTo>
                  <a:pt x="62901" y="682551"/>
                </a:lnTo>
                <a:lnTo>
                  <a:pt x="48543" y="729191"/>
                </a:lnTo>
                <a:lnTo>
                  <a:pt x="35947" y="776813"/>
                </a:lnTo>
                <a:lnTo>
                  <a:pt x="25160" y="825362"/>
                </a:lnTo>
                <a:lnTo>
                  <a:pt x="16228" y="874779"/>
                </a:lnTo>
                <a:lnTo>
                  <a:pt x="9199" y="925009"/>
                </a:lnTo>
                <a:lnTo>
                  <a:pt x="4119" y="975994"/>
                </a:lnTo>
                <a:lnTo>
                  <a:pt x="1037" y="1027680"/>
                </a:lnTo>
                <a:lnTo>
                  <a:pt x="0" y="1080008"/>
                </a:lnTo>
                <a:lnTo>
                  <a:pt x="1037" y="1132336"/>
                </a:lnTo>
                <a:lnTo>
                  <a:pt x="4119" y="1184021"/>
                </a:lnTo>
                <a:lnTo>
                  <a:pt x="9199" y="1235007"/>
                </a:lnTo>
                <a:lnTo>
                  <a:pt x="16228" y="1285236"/>
                </a:lnTo>
                <a:lnTo>
                  <a:pt x="25160" y="1334654"/>
                </a:lnTo>
                <a:lnTo>
                  <a:pt x="35947" y="1383202"/>
                </a:lnTo>
                <a:lnTo>
                  <a:pt x="48543" y="1430824"/>
                </a:lnTo>
                <a:lnTo>
                  <a:pt x="62901" y="1477465"/>
                </a:lnTo>
                <a:lnTo>
                  <a:pt x="78973" y="1523066"/>
                </a:lnTo>
                <a:lnTo>
                  <a:pt x="96712" y="1567572"/>
                </a:lnTo>
                <a:lnTo>
                  <a:pt x="116071" y="1610926"/>
                </a:lnTo>
                <a:lnTo>
                  <a:pt x="137002" y="1653072"/>
                </a:lnTo>
                <a:lnTo>
                  <a:pt x="159460" y="1693952"/>
                </a:lnTo>
                <a:lnTo>
                  <a:pt x="183396" y="1733511"/>
                </a:lnTo>
                <a:lnTo>
                  <a:pt x="208763" y="1771692"/>
                </a:lnTo>
                <a:lnTo>
                  <a:pt x="235514" y="1808437"/>
                </a:lnTo>
                <a:lnTo>
                  <a:pt x="263603" y="1843692"/>
                </a:lnTo>
                <a:lnTo>
                  <a:pt x="292982" y="1877398"/>
                </a:lnTo>
                <a:lnTo>
                  <a:pt x="323603" y="1909500"/>
                </a:lnTo>
                <a:lnTo>
                  <a:pt x="355420" y="1939941"/>
                </a:lnTo>
                <a:lnTo>
                  <a:pt x="388386" y="1968664"/>
                </a:lnTo>
                <a:lnTo>
                  <a:pt x="422453" y="1995612"/>
                </a:lnTo>
                <a:lnTo>
                  <a:pt x="457574" y="2020730"/>
                </a:lnTo>
                <a:lnTo>
                  <a:pt x="493703" y="2043961"/>
                </a:lnTo>
                <a:lnTo>
                  <a:pt x="530791" y="2065248"/>
                </a:lnTo>
                <a:lnTo>
                  <a:pt x="568792" y="2084534"/>
                </a:lnTo>
                <a:lnTo>
                  <a:pt x="607659" y="2101763"/>
                </a:lnTo>
                <a:lnTo>
                  <a:pt x="647345" y="2116878"/>
                </a:lnTo>
                <a:lnTo>
                  <a:pt x="687801" y="2129824"/>
                </a:lnTo>
                <a:lnTo>
                  <a:pt x="728982" y="2140542"/>
                </a:lnTo>
                <a:lnTo>
                  <a:pt x="770841" y="2148977"/>
                </a:lnTo>
                <a:lnTo>
                  <a:pt x="813329" y="2155072"/>
                </a:lnTo>
                <a:lnTo>
                  <a:pt x="856400" y="2158770"/>
                </a:lnTo>
                <a:lnTo>
                  <a:pt x="900006" y="2160016"/>
                </a:lnTo>
                <a:lnTo>
                  <a:pt x="943613" y="2158770"/>
                </a:lnTo>
                <a:lnTo>
                  <a:pt x="986684" y="2155072"/>
                </a:lnTo>
                <a:lnTo>
                  <a:pt x="1029172" y="2148977"/>
                </a:lnTo>
                <a:lnTo>
                  <a:pt x="1071031" y="2140542"/>
                </a:lnTo>
                <a:lnTo>
                  <a:pt x="1112212" y="2129824"/>
                </a:lnTo>
                <a:lnTo>
                  <a:pt x="1152668" y="2116878"/>
                </a:lnTo>
                <a:lnTo>
                  <a:pt x="1192354" y="2101763"/>
                </a:lnTo>
                <a:lnTo>
                  <a:pt x="1231221" y="2084534"/>
                </a:lnTo>
                <a:lnTo>
                  <a:pt x="1269222" y="2065248"/>
                </a:lnTo>
                <a:lnTo>
                  <a:pt x="1306310" y="2043961"/>
                </a:lnTo>
                <a:lnTo>
                  <a:pt x="1342439" y="2020730"/>
                </a:lnTo>
                <a:lnTo>
                  <a:pt x="1377560" y="1995612"/>
                </a:lnTo>
                <a:lnTo>
                  <a:pt x="1411627" y="1968664"/>
                </a:lnTo>
                <a:lnTo>
                  <a:pt x="1444593" y="1939941"/>
                </a:lnTo>
                <a:lnTo>
                  <a:pt x="1476410" y="1909500"/>
                </a:lnTo>
                <a:lnTo>
                  <a:pt x="1507031" y="1877398"/>
                </a:lnTo>
                <a:lnTo>
                  <a:pt x="1536410" y="1843692"/>
                </a:lnTo>
                <a:lnTo>
                  <a:pt x="1564498" y="1808437"/>
                </a:lnTo>
                <a:lnTo>
                  <a:pt x="1591250" y="1771692"/>
                </a:lnTo>
                <a:lnTo>
                  <a:pt x="1616617" y="1733511"/>
                </a:lnTo>
                <a:lnTo>
                  <a:pt x="1640553" y="1693952"/>
                </a:lnTo>
                <a:lnTo>
                  <a:pt x="1663010" y="1653072"/>
                </a:lnTo>
                <a:lnTo>
                  <a:pt x="1683942" y="1610926"/>
                </a:lnTo>
                <a:lnTo>
                  <a:pt x="1703301" y="1567572"/>
                </a:lnTo>
                <a:lnTo>
                  <a:pt x="1721040" y="1523066"/>
                </a:lnTo>
                <a:lnTo>
                  <a:pt x="1737112" y="1477465"/>
                </a:lnTo>
                <a:lnTo>
                  <a:pt x="1751469" y="1430824"/>
                </a:lnTo>
                <a:lnTo>
                  <a:pt x="1764065" y="1383202"/>
                </a:lnTo>
                <a:lnTo>
                  <a:pt x="1774853" y="1334654"/>
                </a:lnTo>
                <a:lnTo>
                  <a:pt x="1783785" y="1285236"/>
                </a:lnTo>
                <a:lnTo>
                  <a:pt x="1790814" y="1235007"/>
                </a:lnTo>
                <a:lnTo>
                  <a:pt x="1795893" y="1184021"/>
                </a:lnTo>
                <a:lnTo>
                  <a:pt x="1798975" y="1132336"/>
                </a:lnTo>
                <a:lnTo>
                  <a:pt x="1800013" y="1080008"/>
                </a:lnTo>
                <a:close/>
              </a:path>
            </a:pathLst>
          </a:custGeom>
          <a:ln w="126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8028" y="3029398"/>
            <a:ext cx="1428278" cy="713484"/>
          </a:xfrm>
          <a:custGeom>
            <a:avLst/>
            <a:gdLst/>
            <a:ahLst/>
            <a:cxnLst/>
            <a:rect l="l" t="t" r="r" b="b"/>
            <a:pathLst>
              <a:path w="720090" h="360044">
                <a:moveTo>
                  <a:pt x="720005" y="0"/>
                </a:moveTo>
                <a:lnTo>
                  <a:pt x="0" y="0"/>
                </a:lnTo>
                <a:lnTo>
                  <a:pt x="0" y="360002"/>
                </a:lnTo>
                <a:lnTo>
                  <a:pt x="720005" y="360002"/>
                </a:lnTo>
                <a:lnTo>
                  <a:pt x="720005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23167" y="3029398"/>
            <a:ext cx="1071838" cy="1070855"/>
          </a:xfrm>
          <a:custGeom>
            <a:avLst/>
            <a:gdLst/>
            <a:ahLst/>
            <a:cxnLst/>
            <a:rect l="l" t="t" r="r" b="b"/>
            <a:pathLst>
              <a:path w="540385" h="540385">
                <a:moveTo>
                  <a:pt x="540004" y="0"/>
                </a:moveTo>
                <a:lnTo>
                  <a:pt x="0" y="0"/>
                </a:lnTo>
                <a:lnTo>
                  <a:pt x="0" y="540004"/>
                </a:lnTo>
                <a:lnTo>
                  <a:pt x="540004" y="540004"/>
                </a:lnTo>
                <a:lnTo>
                  <a:pt x="540004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5217" y="3956818"/>
            <a:ext cx="1714185" cy="856933"/>
          </a:xfrm>
          <a:custGeom>
            <a:avLst/>
            <a:gdLst/>
            <a:ahLst/>
            <a:cxnLst/>
            <a:rect l="l" t="t" r="r" b="b"/>
            <a:pathLst>
              <a:path w="864235" h="432435">
                <a:moveTo>
                  <a:pt x="864006" y="0"/>
                </a:moveTo>
                <a:lnTo>
                  <a:pt x="0" y="0"/>
                </a:lnTo>
                <a:lnTo>
                  <a:pt x="0" y="432003"/>
                </a:lnTo>
                <a:lnTo>
                  <a:pt x="864006" y="432003"/>
                </a:lnTo>
                <a:lnTo>
                  <a:pt x="864006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23167" y="3029398"/>
            <a:ext cx="1071838" cy="1070855"/>
          </a:xfrm>
          <a:custGeom>
            <a:avLst/>
            <a:gdLst/>
            <a:ahLst/>
            <a:cxnLst/>
            <a:rect l="l" t="t" r="r" b="b"/>
            <a:pathLst>
              <a:path w="540385" h="540385">
                <a:moveTo>
                  <a:pt x="0" y="540004"/>
                </a:moveTo>
                <a:lnTo>
                  <a:pt x="0" y="0"/>
                </a:lnTo>
                <a:lnTo>
                  <a:pt x="540004" y="0"/>
                </a:lnTo>
                <a:lnTo>
                  <a:pt x="540004" y="540004"/>
                </a:lnTo>
                <a:lnTo>
                  <a:pt x="0" y="540004"/>
                </a:lnTo>
                <a:close/>
              </a:path>
            </a:pathLst>
          </a:custGeom>
          <a:ln w="12652">
            <a:solidFill>
              <a:srgbClr val="BF7F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38028" y="3029398"/>
            <a:ext cx="1428278" cy="674544"/>
          </a:xfrm>
          <a:prstGeom prst="rect">
            <a:avLst/>
          </a:prstGeom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subroutine</a:t>
            </a:r>
            <a:endParaRPr dirty="0">
              <a:latin typeface="Arial"/>
              <a:cs typeface="Arial"/>
            </a:endParaRPr>
          </a:p>
          <a:p>
            <a:pPr algn="ctr">
              <a:spcBef>
                <a:spcPts val="1071"/>
              </a:spcBef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2</a:t>
            </a:r>
            <a:endParaRPr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95696" y="2949105"/>
            <a:ext cx="526473" cy="301153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/>
          <a:p>
            <a:pPr marL="25179">
              <a:spcBef>
                <a:spcPts val="188"/>
              </a:spcBef>
            </a:pPr>
            <a:r>
              <a:rPr spc="-178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pc="-20" dirty="0">
                <a:solidFill>
                  <a:srgbClr val="0000FF"/>
                </a:solidFill>
                <a:latin typeface="Arial"/>
                <a:cs typeface="Arial"/>
              </a:rPr>
              <a:t>rr</a:t>
            </a:r>
            <a:r>
              <a:rPr spc="-89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79218" y="3767509"/>
            <a:ext cx="759481" cy="301153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/>
          <a:p>
            <a:pPr marL="25179">
              <a:spcBef>
                <a:spcPts val="188"/>
              </a:spcBef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3</a:t>
            </a:r>
            <a:endParaRPr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5217" y="3956818"/>
            <a:ext cx="1714185" cy="856933"/>
          </a:xfrm>
          <a:prstGeom prst="rect">
            <a:avLst/>
          </a:prstGeom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22"/>
              </a:lnSpc>
            </a:pPr>
            <a:r>
              <a:rPr spc="-50" dirty="0">
                <a:solidFill>
                  <a:srgbClr val="0000FF"/>
                </a:solidFill>
                <a:latin typeface="Arial"/>
                <a:cs typeface="Arial"/>
              </a:rPr>
              <a:t>main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program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0</a:t>
            </a:r>
            <a:endParaRPr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65977" y="4313517"/>
            <a:ext cx="739329" cy="1213048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spc="-40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99"/>
              </a:spcBef>
            </a:pPr>
            <a:endParaRPr sz="25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4</a:t>
            </a:r>
            <a:endParaRPr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95054" y="4955576"/>
            <a:ext cx="1428278" cy="748923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6212" indent="103232">
              <a:lnSpc>
                <a:spcPts val="2020"/>
              </a:lnSpc>
            </a:pP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stack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346212"/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1</a:t>
            </a:r>
            <a:endParaRPr dirty="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941729" y="6247008"/>
            <a:ext cx="20781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>
              <a:lnSpc>
                <a:spcPts val="2359"/>
              </a:lnSpc>
            </a:pPr>
            <a:r>
              <a:rPr sz="2000" u="heavy" spc="-10" dirty="0">
                <a:solidFill>
                  <a:srgbClr val="0000FF"/>
                </a:solidFill>
                <a:latin typeface="Times New Roman"/>
                <a:cs typeface="Times New Roman"/>
                <a:hlinkClick r:id="" action="ppaction://noaction"/>
              </a:rPr>
              <a:t> </a:t>
            </a:r>
            <a:r>
              <a:rPr sz="2000" u="heavy" spc="-248" dirty="0">
                <a:solidFill>
                  <a:srgbClr val="0000FF"/>
                </a:solidFill>
                <a:latin typeface="Times New Roman"/>
                <a:cs typeface="Times New Roman"/>
                <a:hlinkClick r:id="" action="ppaction://noaction"/>
              </a:rPr>
              <a:t> 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Ví dụ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514449" y="2004243"/>
            <a:ext cx="14494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 gian</a:t>
            </a:r>
            <a:endParaRPr lang="en-US" altLang="ja-JP" dirty="0">
              <a:solidFill>
                <a:srgbClr val="3C33F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</a:t>
            </a:r>
            <a:r>
              <a:rPr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ịa</a:t>
            </a:r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chỉ  logic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4586" y="6334302"/>
            <a:ext cx="1064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nhớ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78748" y="1528118"/>
            <a:ext cx="1577000" cy="8665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3C3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HĐH</a:t>
            </a:r>
            <a:endParaRPr kumimoji="1" lang="ja-JP" altLang="en-US" sz="24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678748" y="2394686"/>
            <a:ext cx="1577000" cy="3810000"/>
          </a:xfrm>
          <a:prstGeom prst="rect">
            <a:avLst/>
          </a:prstGeom>
          <a:solidFill>
            <a:schemeClr val="bg1"/>
          </a:solidFill>
          <a:ln>
            <a:solidFill>
              <a:srgbClr val="3C3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Rectangle 41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2.3 Chiến lược phân đoạn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3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547984"/>
              </p:ext>
            </p:extLst>
          </p:nvPr>
        </p:nvGraphicFramePr>
        <p:xfrm>
          <a:off x="4267200" y="4347045"/>
          <a:ext cx="2126595" cy="1963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837">
                <a:tc>
                  <a:txBody>
                    <a:bodyPr/>
                    <a:lstStyle/>
                    <a:p>
                      <a:pPr marL="72390">
                        <a:lnSpc>
                          <a:spcPts val="103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sz="2000" i="1" dirty="0">
                          <a:latin typeface="Lucida Sans"/>
                          <a:cs typeface="Lucida Sans"/>
                        </a:rPr>
                        <a:t>A</a:t>
                      </a:r>
                      <a:endParaRPr sz="2000">
                        <a:latin typeface="Lucida Sans"/>
                        <a:cs typeface="Lucida Sans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30"/>
                        </a:lnSpc>
                      </a:pPr>
                      <a:r>
                        <a:rPr sz="2000" i="1" dirty="0">
                          <a:latin typeface="Lucida Sans"/>
                          <a:cs typeface="Lucida Sans"/>
                        </a:rPr>
                        <a:t>L</a:t>
                      </a:r>
                      <a:endParaRPr sz="2000">
                        <a:latin typeface="Lucida Sans"/>
                        <a:cs typeface="Lucida Sans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3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3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3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1000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6300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2800</a:t>
                      </a:r>
                      <a:endParaRPr sz="20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3200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1100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004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4700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1000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837">
                <a:tc gridSpan="3"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sz="2000" spc="-75" dirty="0">
                          <a:latin typeface="Arial"/>
                          <a:cs typeface="Arial"/>
                        </a:rPr>
                        <a:t>SCB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" name="Rectangle 40"/>
          <p:cNvSpPr/>
          <p:nvPr/>
        </p:nvSpPr>
        <p:spPr>
          <a:xfrm>
            <a:off x="6703132" y="2650574"/>
            <a:ext cx="1552616" cy="657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Rectangle 53"/>
          <p:cNvSpPr/>
          <p:nvPr/>
        </p:nvSpPr>
        <p:spPr>
          <a:xfrm>
            <a:off x="6707087" y="3771576"/>
            <a:ext cx="1552616" cy="657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Rectangle 55"/>
          <p:cNvSpPr/>
          <p:nvPr/>
        </p:nvSpPr>
        <p:spPr>
          <a:xfrm>
            <a:off x="6701293" y="4672683"/>
            <a:ext cx="1552616" cy="657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Rectangle 56"/>
          <p:cNvSpPr/>
          <p:nvPr/>
        </p:nvSpPr>
        <p:spPr>
          <a:xfrm>
            <a:off x="6690940" y="5677073"/>
            <a:ext cx="1552616" cy="2905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925042" y="2899626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49760" y="4072912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3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5907" y="4910329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4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64597" y="5622317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1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243556" y="2450519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25265" y="2986030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253909" y="3531810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240505" y="4131880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4300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243556" y="4472628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4700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287555" y="5106322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5700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275746" y="5438901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6300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253607" y="5767616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6700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797898" y="1633046"/>
            <a:ext cx="210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Địa chỉ &lt;2,120&gt; =</a:t>
            </a:r>
            <a:endParaRPr lang="ja-JP" altLang="en-US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02320" y="1634911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2920</a:t>
            </a:r>
            <a:endParaRPr lang="ja-JP" altLang="en-US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5216" y="4251076"/>
            <a:ext cx="1714185" cy="268415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Jmp &lt;2:120&gt;</a:t>
            </a:r>
            <a:endParaRPr kumimoji="1" lang="ja-JP" altLang="en-US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706180" y="3452284"/>
            <a:ext cx="1552616" cy="2905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917209" y="3359270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2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225265" y="3219471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2800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505844"/>
      </p:ext>
    </p:extLst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8828495" y="6570163"/>
            <a:ext cx="40304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74815" y="6517661"/>
            <a:ext cx="60456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16897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19182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9716" y="6544996"/>
            <a:ext cx="60456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1000" y="1959298"/>
            <a:ext cx="3570694" cy="4280902"/>
          </a:xfrm>
          <a:custGeom>
            <a:avLst/>
            <a:gdLst/>
            <a:ahLst/>
            <a:cxnLst/>
            <a:rect l="l" t="t" r="r" b="b"/>
            <a:pathLst>
              <a:path w="1800225" h="2160270">
                <a:moveTo>
                  <a:pt x="900006" y="0"/>
                </a:moveTo>
                <a:lnTo>
                  <a:pt x="856400" y="1245"/>
                </a:lnTo>
                <a:lnTo>
                  <a:pt x="813329" y="4943"/>
                </a:lnTo>
                <a:lnTo>
                  <a:pt x="770841" y="11038"/>
                </a:lnTo>
                <a:lnTo>
                  <a:pt x="728982" y="19473"/>
                </a:lnTo>
                <a:lnTo>
                  <a:pt x="687801" y="30192"/>
                </a:lnTo>
                <a:lnTo>
                  <a:pt x="647345" y="43137"/>
                </a:lnTo>
                <a:lnTo>
                  <a:pt x="607659" y="58252"/>
                </a:lnTo>
                <a:lnTo>
                  <a:pt x="568792" y="75481"/>
                </a:lnTo>
                <a:lnTo>
                  <a:pt x="530791" y="94768"/>
                </a:lnTo>
                <a:lnTo>
                  <a:pt x="493703" y="116054"/>
                </a:lnTo>
                <a:lnTo>
                  <a:pt x="457574" y="139285"/>
                </a:lnTo>
                <a:lnTo>
                  <a:pt x="422453" y="164403"/>
                </a:lnTo>
                <a:lnTo>
                  <a:pt x="388386" y="191352"/>
                </a:lnTo>
                <a:lnTo>
                  <a:pt x="355420" y="220075"/>
                </a:lnTo>
                <a:lnTo>
                  <a:pt x="323603" y="250515"/>
                </a:lnTo>
                <a:lnTo>
                  <a:pt x="292982" y="282617"/>
                </a:lnTo>
                <a:lnTo>
                  <a:pt x="263603" y="316324"/>
                </a:lnTo>
                <a:lnTo>
                  <a:pt x="235514" y="351578"/>
                </a:lnTo>
                <a:lnTo>
                  <a:pt x="208763" y="388324"/>
                </a:lnTo>
                <a:lnTo>
                  <a:pt x="183396" y="426504"/>
                </a:lnTo>
                <a:lnTo>
                  <a:pt x="159460" y="466063"/>
                </a:lnTo>
                <a:lnTo>
                  <a:pt x="137002" y="506944"/>
                </a:lnTo>
                <a:lnTo>
                  <a:pt x="116071" y="549089"/>
                </a:lnTo>
                <a:lnTo>
                  <a:pt x="96712" y="592443"/>
                </a:lnTo>
                <a:lnTo>
                  <a:pt x="78973" y="636949"/>
                </a:lnTo>
                <a:lnTo>
                  <a:pt x="62901" y="682551"/>
                </a:lnTo>
                <a:lnTo>
                  <a:pt x="48543" y="729191"/>
                </a:lnTo>
                <a:lnTo>
                  <a:pt x="35947" y="776813"/>
                </a:lnTo>
                <a:lnTo>
                  <a:pt x="25160" y="825362"/>
                </a:lnTo>
                <a:lnTo>
                  <a:pt x="16228" y="874779"/>
                </a:lnTo>
                <a:lnTo>
                  <a:pt x="9199" y="925009"/>
                </a:lnTo>
                <a:lnTo>
                  <a:pt x="4119" y="975994"/>
                </a:lnTo>
                <a:lnTo>
                  <a:pt x="1037" y="1027680"/>
                </a:lnTo>
                <a:lnTo>
                  <a:pt x="0" y="1080008"/>
                </a:lnTo>
                <a:lnTo>
                  <a:pt x="1037" y="1132336"/>
                </a:lnTo>
                <a:lnTo>
                  <a:pt x="4119" y="1184021"/>
                </a:lnTo>
                <a:lnTo>
                  <a:pt x="9199" y="1235007"/>
                </a:lnTo>
                <a:lnTo>
                  <a:pt x="16228" y="1285236"/>
                </a:lnTo>
                <a:lnTo>
                  <a:pt x="25160" y="1334654"/>
                </a:lnTo>
                <a:lnTo>
                  <a:pt x="35947" y="1383202"/>
                </a:lnTo>
                <a:lnTo>
                  <a:pt x="48543" y="1430824"/>
                </a:lnTo>
                <a:lnTo>
                  <a:pt x="62901" y="1477465"/>
                </a:lnTo>
                <a:lnTo>
                  <a:pt x="78973" y="1523066"/>
                </a:lnTo>
                <a:lnTo>
                  <a:pt x="96712" y="1567572"/>
                </a:lnTo>
                <a:lnTo>
                  <a:pt x="116071" y="1610926"/>
                </a:lnTo>
                <a:lnTo>
                  <a:pt x="137002" y="1653072"/>
                </a:lnTo>
                <a:lnTo>
                  <a:pt x="159460" y="1693952"/>
                </a:lnTo>
                <a:lnTo>
                  <a:pt x="183396" y="1733511"/>
                </a:lnTo>
                <a:lnTo>
                  <a:pt x="208763" y="1771692"/>
                </a:lnTo>
                <a:lnTo>
                  <a:pt x="235514" y="1808437"/>
                </a:lnTo>
                <a:lnTo>
                  <a:pt x="263603" y="1843692"/>
                </a:lnTo>
                <a:lnTo>
                  <a:pt x="292982" y="1877398"/>
                </a:lnTo>
                <a:lnTo>
                  <a:pt x="323603" y="1909500"/>
                </a:lnTo>
                <a:lnTo>
                  <a:pt x="355420" y="1939941"/>
                </a:lnTo>
                <a:lnTo>
                  <a:pt x="388386" y="1968664"/>
                </a:lnTo>
                <a:lnTo>
                  <a:pt x="422453" y="1995612"/>
                </a:lnTo>
                <a:lnTo>
                  <a:pt x="457574" y="2020730"/>
                </a:lnTo>
                <a:lnTo>
                  <a:pt x="493703" y="2043961"/>
                </a:lnTo>
                <a:lnTo>
                  <a:pt x="530791" y="2065248"/>
                </a:lnTo>
                <a:lnTo>
                  <a:pt x="568792" y="2084534"/>
                </a:lnTo>
                <a:lnTo>
                  <a:pt x="607659" y="2101763"/>
                </a:lnTo>
                <a:lnTo>
                  <a:pt x="647345" y="2116878"/>
                </a:lnTo>
                <a:lnTo>
                  <a:pt x="687801" y="2129824"/>
                </a:lnTo>
                <a:lnTo>
                  <a:pt x="728982" y="2140542"/>
                </a:lnTo>
                <a:lnTo>
                  <a:pt x="770841" y="2148977"/>
                </a:lnTo>
                <a:lnTo>
                  <a:pt x="813329" y="2155072"/>
                </a:lnTo>
                <a:lnTo>
                  <a:pt x="856400" y="2158770"/>
                </a:lnTo>
                <a:lnTo>
                  <a:pt x="900006" y="2160016"/>
                </a:lnTo>
                <a:lnTo>
                  <a:pt x="943613" y="2158770"/>
                </a:lnTo>
                <a:lnTo>
                  <a:pt x="986684" y="2155072"/>
                </a:lnTo>
                <a:lnTo>
                  <a:pt x="1029172" y="2148977"/>
                </a:lnTo>
                <a:lnTo>
                  <a:pt x="1071031" y="2140542"/>
                </a:lnTo>
                <a:lnTo>
                  <a:pt x="1112212" y="2129824"/>
                </a:lnTo>
                <a:lnTo>
                  <a:pt x="1152668" y="2116878"/>
                </a:lnTo>
                <a:lnTo>
                  <a:pt x="1192354" y="2101763"/>
                </a:lnTo>
                <a:lnTo>
                  <a:pt x="1231221" y="2084534"/>
                </a:lnTo>
                <a:lnTo>
                  <a:pt x="1269222" y="2065248"/>
                </a:lnTo>
                <a:lnTo>
                  <a:pt x="1306310" y="2043961"/>
                </a:lnTo>
                <a:lnTo>
                  <a:pt x="1342439" y="2020730"/>
                </a:lnTo>
                <a:lnTo>
                  <a:pt x="1377560" y="1995612"/>
                </a:lnTo>
                <a:lnTo>
                  <a:pt x="1411627" y="1968664"/>
                </a:lnTo>
                <a:lnTo>
                  <a:pt x="1444593" y="1939941"/>
                </a:lnTo>
                <a:lnTo>
                  <a:pt x="1476410" y="1909500"/>
                </a:lnTo>
                <a:lnTo>
                  <a:pt x="1507031" y="1877398"/>
                </a:lnTo>
                <a:lnTo>
                  <a:pt x="1536410" y="1843692"/>
                </a:lnTo>
                <a:lnTo>
                  <a:pt x="1564498" y="1808437"/>
                </a:lnTo>
                <a:lnTo>
                  <a:pt x="1591250" y="1771692"/>
                </a:lnTo>
                <a:lnTo>
                  <a:pt x="1616617" y="1733511"/>
                </a:lnTo>
                <a:lnTo>
                  <a:pt x="1640553" y="1693952"/>
                </a:lnTo>
                <a:lnTo>
                  <a:pt x="1663010" y="1653072"/>
                </a:lnTo>
                <a:lnTo>
                  <a:pt x="1683942" y="1610926"/>
                </a:lnTo>
                <a:lnTo>
                  <a:pt x="1703301" y="1567572"/>
                </a:lnTo>
                <a:lnTo>
                  <a:pt x="1721040" y="1523066"/>
                </a:lnTo>
                <a:lnTo>
                  <a:pt x="1737112" y="1477465"/>
                </a:lnTo>
                <a:lnTo>
                  <a:pt x="1751469" y="1430824"/>
                </a:lnTo>
                <a:lnTo>
                  <a:pt x="1764065" y="1383202"/>
                </a:lnTo>
                <a:lnTo>
                  <a:pt x="1774853" y="1334654"/>
                </a:lnTo>
                <a:lnTo>
                  <a:pt x="1783785" y="1285236"/>
                </a:lnTo>
                <a:lnTo>
                  <a:pt x="1790814" y="1235007"/>
                </a:lnTo>
                <a:lnTo>
                  <a:pt x="1795893" y="1184021"/>
                </a:lnTo>
                <a:lnTo>
                  <a:pt x="1798975" y="1132336"/>
                </a:lnTo>
                <a:lnTo>
                  <a:pt x="1800013" y="1080008"/>
                </a:lnTo>
                <a:lnTo>
                  <a:pt x="1798975" y="1027680"/>
                </a:lnTo>
                <a:lnTo>
                  <a:pt x="1795893" y="975994"/>
                </a:lnTo>
                <a:lnTo>
                  <a:pt x="1790814" y="925009"/>
                </a:lnTo>
                <a:lnTo>
                  <a:pt x="1783785" y="874779"/>
                </a:lnTo>
                <a:lnTo>
                  <a:pt x="1774853" y="825362"/>
                </a:lnTo>
                <a:lnTo>
                  <a:pt x="1764065" y="776813"/>
                </a:lnTo>
                <a:lnTo>
                  <a:pt x="1751469" y="729191"/>
                </a:lnTo>
                <a:lnTo>
                  <a:pt x="1737112" y="682551"/>
                </a:lnTo>
                <a:lnTo>
                  <a:pt x="1721040" y="636949"/>
                </a:lnTo>
                <a:lnTo>
                  <a:pt x="1703301" y="592443"/>
                </a:lnTo>
                <a:lnTo>
                  <a:pt x="1683942" y="549089"/>
                </a:lnTo>
                <a:lnTo>
                  <a:pt x="1663010" y="506944"/>
                </a:lnTo>
                <a:lnTo>
                  <a:pt x="1640553" y="466063"/>
                </a:lnTo>
                <a:lnTo>
                  <a:pt x="1616617" y="426504"/>
                </a:lnTo>
                <a:lnTo>
                  <a:pt x="1591250" y="388324"/>
                </a:lnTo>
                <a:lnTo>
                  <a:pt x="1564498" y="351578"/>
                </a:lnTo>
                <a:lnTo>
                  <a:pt x="1536410" y="316324"/>
                </a:lnTo>
                <a:lnTo>
                  <a:pt x="1507031" y="282617"/>
                </a:lnTo>
                <a:lnTo>
                  <a:pt x="1476410" y="250515"/>
                </a:lnTo>
                <a:lnTo>
                  <a:pt x="1444593" y="220075"/>
                </a:lnTo>
                <a:lnTo>
                  <a:pt x="1411627" y="191352"/>
                </a:lnTo>
                <a:lnTo>
                  <a:pt x="1377560" y="164403"/>
                </a:lnTo>
                <a:lnTo>
                  <a:pt x="1342439" y="139285"/>
                </a:lnTo>
                <a:lnTo>
                  <a:pt x="1306310" y="116054"/>
                </a:lnTo>
                <a:lnTo>
                  <a:pt x="1269222" y="94768"/>
                </a:lnTo>
                <a:lnTo>
                  <a:pt x="1231221" y="75481"/>
                </a:lnTo>
                <a:lnTo>
                  <a:pt x="1192354" y="58252"/>
                </a:lnTo>
                <a:lnTo>
                  <a:pt x="1152668" y="43137"/>
                </a:lnTo>
                <a:lnTo>
                  <a:pt x="1112212" y="30192"/>
                </a:lnTo>
                <a:lnTo>
                  <a:pt x="1071031" y="19473"/>
                </a:lnTo>
                <a:lnTo>
                  <a:pt x="1029172" y="11038"/>
                </a:lnTo>
                <a:lnTo>
                  <a:pt x="986684" y="4943"/>
                </a:lnTo>
                <a:lnTo>
                  <a:pt x="943613" y="1245"/>
                </a:lnTo>
                <a:lnTo>
                  <a:pt x="900006" y="0"/>
                </a:lnTo>
                <a:close/>
              </a:path>
            </a:pathLst>
          </a:custGeom>
          <a:solidFill>
            <a:srgbClr val="EFF9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1000" y="1959298"/>
            <a:ext cx="3570694" cy="4280902"/>
          </a:xfrm>
          <a:custGeom>
            <a:avLst/>
            <a:gdLst/>
            <a:ahLst/>
            <a:cxnLst/>
            <a:rect l="l" t="t" r="r" b="b"/>
            <a:pathLst>
              <a:path w="1800225" h="2160270">
                <a:moveTo>
                  <a:pt x="1800013" y="1080008"/>
                </a:moveTo>
                <a:lnTo>
                  <a:pt x="1798975" y="1027680"/>
                </a:lnTo>
                <a:lnTo>
                  <a:pt x="1795893" y="975994"/>
                </a:lnTo>
                <a:lnTo>
                  <a:pt x="1790814" y="925009"/>
                </a:lnTo>
                <a:lnTo>
                  <a:pt x="1783785" y="874779"/>
                </a:lnTo>
                <a:lnTo>
                  <a:pt x="1774853" y="825362"/>
                </a:lnTo>
                <a:lnTo>
                  <a:pt x="1764065" y="776813"/>
                </a:lnTo>
                <a:lnTo>
                  <a:pt x="1751469" y="729191"/>
                </a:lnTo>
                <a:lnTo>
                  <a:pt x="1737112" y="682551"/>
                </a:lnTo>
                <a:lnTo>
                  <a:pt x="1721040" y="636949"/>
                </a:lnTo>
                <a:lnTo>
                  <a:pt x="1703301" y="592443"/>
                </a:lnTo>
                <a:lnTo>
                  <a:pt x="1683942" y="549089"/>
                </a:lnTo>
                <a:lnTo>
                  <a:pt x="1663010" y="506944"/>
                </a:lnTo>
                <a:lnTo>
                  <a:pt x="1640553" y="466063"/>
                </a:lnTo>
                <a:lnTo>
                  <a:pt x="1616617" y="426504"/>
                </a:lnTo>
                <a:lnTo>
                  <a:pt x="1591250" y="388324"/>
                </a:lnTo>
                <a:lnTo>
                  <a:pt x="1564498" y="351578"/>
                </a:lnTo>
                <a:lnTo>
                  <a:pt x="1536410" y="316324"/>
                </a:lnTo>
                <a:lnTo>
                  <a:pt x="1507031" y="282617"/>
                </a:lnTo>
                <a:lnTo>
                  <a:pt x="1476410" y="250515"/>
                </a:lnTo>
                <a:lnTo>
                  <a:pt x="1444593" y="220075"/>
                </a:lnTo>
                <a:lnTo>
                  <a:pt x="1411627" y="191352"/>
                </a:lnTo>
                <a:lnTo>
                  <a:pt x="1377560" y="164403"/>
                </a:lnTo>
                <a:lnTo>
                  <a:pt x="1342439" y="139285"/>
                </a:lnTo>
                <a:lnTo>
                  <a:pt x="1306310" y="116054"/>
                </a:lnTo>
                <a:lnTo>
                  <a:pt x="1269222" y="94768"/>
                </a:lnTo>
                <a:lnTo>
                  <a:pt x="1231221" y="75481"/>
                </a:lnTo>
                <a:lnTo>
                  <a:pt x="1192354" y="58252"/>
                </a:lnTo>
                <a:lnTo>
                  <a:pt x="1152668" y="43137"/>
                </a:lnTo>
                <a:lnTo>
                  <a:pt x="1112212" y="30192"/>
                </a:lnTo>
                <a:lnTo>
                  <a:pt x="1071031" y="19473"/>
                </a:lnTo>
                <a:lnTo>
                  <a:pt x="1029172" y="11038"/>
                </a:lnTo>
                <a:lnTo>
                  <a:pt x="986684" y="4943"/>
                </a:lnTo>
                <a:lnTo>
                  <a:pt x="943613" y="1245"/>
                </a:lnTo>
                <a:lnTo>
                  <a:pt x="900006" y="0"/>
                </a:lnTo>
                <a:lnTo>
                  <a:pt x="856400" y="1245"/>
                </a:lnTo>
                <a:lnTo>
                  <a:pt x="813329" y="4943"/>
                </a:lnTo>
                <a:lnTo>
                  <a:pt x="770841" y="11038"/>
                </a:lnTo>
                <a:lnTo>
                  <a:pt x="728982" y="19473"/>
                </a:lnTo>
                <a:lnTo>
                  <a:pt x="687801" y="30192"/>
                </a:lnTo>
                <a:lnTo>
                  <a:pt x="647345" y="43137"/>
                </a:lnTo>
                <a:lnTo>
                  <a:pt x="607659" y="58252"/>
                </a:lnTo>
                <a:lnTo>
                  <a:pt x="568792" y="75481"/>
                </a:lnTo>
                <a:lnTo>
                  <a:pt x="530791" y="94768"/>
                </a:lnTo>
                <a:lnTo>
                  <a:pt x="493703" y="116054"/>
                </a:lnTo>
                <a:lnTo>
                  <a:pt x="457574" y="139285"/>
                </a:lnTo>
                <a:lnTo>
                  <a:pt x="422453" y="164403"/>
                </a:lnTo>
                <a:lnTo>
                  <a:pt x="388386" y="191352"/>
                </a:lnTo>
                <a:lnTo>
                  <a:pt x="355420" y="220075"/>
                </a:lnTo>
                <a:lnTo>
                  <a:pt x="323603" y="250515"/>
                </a:lnTo>
                <a:lnTo>
                  <a:pt x="292982" y="282617"/>
                </a:lnTo>
                <a:lnTo>
                  <a:pt x="263603" y="316324"/>
                </a:lnTo>
                <a:lnTo>
                  <a:pt x="235514" y="351578"/>
                </a:lnTo>
                <a:lnTo>
                  <a:pt x="208763" y="388324"/>
                </a:lnTo>
                <a:lnTo>
                  <a:pt x="183396" y="426504"/>
                </a:lnTo>
                <a:lnTo>
                  <a:pt x="159460" y="466063"/>
                </a:lnTo>
                <a:lnTo>
                  <a:pt x="137002" y="506944"/>
                </a:lnTo>
                <a:lnTo>
                  <a:pt x="116071" y="549089"/>
                </a:lnTo>
                <a:lnTo>
                  <a:pt x="96712" y="592443"/>
                </a:lnTo>
                <a:lnTo>
                  <a:pt x="78973" y="636949"/>
                </a:lnTo>
                <a:lnTo>
                  <a:pt x="62901" y="682551"/>
                </a:lnTo>
                <a:lnTo>
                  <a:pt x="48543" y="729191"/>
                </a:lnTo>
                <a:lnTo>
                  <a:pt x="35947" y="776813"/>
                </a:lnTo>
                <a:lnTo>
                  <a:pt x="25160" y="825362"/>
                </a:lnTo>
                <a:lnTo>
                  <a:pt x="16228" y="874779"/>
                </a:lnTo>
                <a:lnTo>
                  <a:pt x="9199" y="925009"/>
                </a:lnTo>
                <a:lnTo>
                  <a:pt x="4119" y="975994"/>
                </a:lnTo>
                <a:lnTo>
                  <a:pt x="1037" y="1027680"/>
                </a:lnTo>
                <a:lnTo>
                  <a:pt x="0" y="1080008"/>
                </a:lnTo>
                <a:lnTo>
                  <a:pt x="1037" y="1132336"/>
                </a:lnTo>
                <a:lnTo>
                  <a:pt x="4119" y="1184021"/>
                </a:lnTo>
                <a:lnTo>
                  <a:pt x="9199" y="1235007"/>
                </a:lnTo>
                <a:lnTo>
                  <a:pt x="16228" y="1285236"/>
                </a:lnTo>
                <a:lnTo>
                  <a:pt x="25160" y="1334654"/>
                </a:lnTo>
                <a:lnTo>
                  <a:pt x="35947" y="1383202"/>
                </a:lnTo>
                <a:lnTo>
                  <a:pt x="48543" y="1430824"/>
                </a:lnTo>
                <a:lnTo>
                  <a:pt x="62901" y="1477465"/>
                </a:lnTo>
                <a:lnTo>
                  <a:pt x="78973" y="1523066"/>
                </a:lnTo>
                <a:lnTo>
                  <a:pt x="96712" y="1567572"/>
                </a:lnTo>
                <a:lnTo>
                  <a:pt x="116071" y="1610926"/>
                </a:lnTo>
                <a:lnTo>
                  <a:pt x="137002" y="1653072"/>
                </a:lnTo>
                <a:lnTo>
                  <a:pt x="159460" y="1693952"/>
                </a:lnTo>
                <a:lnTo>
                  <a:pt x="183396" y="1733511"/>
                </a:lnTo>
                <a:lnTo>
                  <a:pt x="208763" y="1771692"/>
                </a:lnTo>
                <a:lnTo>
                  <a:pt x="235514" y="1808437"/>
                </a:lnTo>
                <a:lnTo>
                  <a:pt x="263603" y="1843692"/>
                </a:lnTo>
                <a:lnTo>
                  <a:pt x="292982" y="1877398"/>
                </a:lnTo>
                <a:lnTo>
                  <a:pt x="323603" y="1909500"/>
                </a:lnTo>
                <a:lnTo>
                  <a:pt x="355420" y="1939941"/>
                </a:lnTo>
                <a:lnTo>
                  <a:pt x="388386" y="1968664"/>
                </a:lnTo>
                <a:lnTo>
                  <a:pt x="422453" y="1995612"/>
                </a:lnTo>
                <a:lnTo>
                  <a:pt x="457574" y="2020730"/>
                </a:lnTo>
                <a:lnTo>
                  <a:pt x="493703" y="2043961"/>
                </a:lnTo>
                <a:lnTo>
                  <a:pt x="530791" y="2065248"/>
                </a:lnTo>
                <a:lnTo>
                  <a:pt x="568792" y="2084534"/>
                </a:lnTo>
                <a:lnTo>
                  <a:pt x="607659" y="2101763"/>
                </a:lnTo>
                <a:lnTo>
                  <a:pt x="647345" y="2116878"/>
                </a:lnTo>
                <a:lnTo>
                  <a:pt x="687801" y="2129824"/>
                </a:lnTo>
                <a:lnTo>
                  <a:pt x="728982" y="2140542"/>
                </a:lnTo>
                <a:lnTo>
                  <a:pt x="770841" y="2148977"/>
                </a:lnTo>
                <a:lnTo>
                  <a:pt x="813329" y="2155072"/>
                </a:lnTo>
                <a:lnTo>
                  <a:pt x="856400" y="2158770"/>
                </a:lnTo>
                <a:lnTo>
                  <a:pt x="900006" y="2160016"/>
                </a:lnTo>
                <a:lnTo>
                  <a:pt x="943613" y="2158770"/>
                </a:lnTo>
                <a:lnTo>
                  <a:pt x="986684" y="2155072"/>
                </a:lnTo>
                <a:lnTo>
                  <a:pt x="1029172" y="2148977"/>
                </a:lnTo>
                <a:lnTo>
                  <a:pt x="1071031" y="2140542"/>
                </a:lnTo>
                <a:lnTo>
                  <a:pt x="1112212" y="2129824"/>
                </a:lnTo>
                <a:lnTo>
                  <a:pt x="1152668" y="2116878"/>
                </a:lnTo>
                <a:lnTo>
                  <a:pt x="1192354" y="2101763"/>
                </a:lnTo>
                <a:lnTo>
                  <a:pt x="1231221" y="2084534"/>
                </a:lnTo>
                <a:lnTo>
                  <a:pt x="1269222" y="2065248"/>
                </a:lnTo>
                <a:lnTo>
                  <a:pt x="1306310" y="2043961"/>
                </a:lnTo>
                <a:lnTo>
                  <a:pt x="1342439" y="2020730"/>
                </a:lnTo>
                <a:lnTo>
                  <a:pt x="1377560" y="1995612"/>
                </a:lnTo>
                <a:lnTo>
                  <a:pt x="1411627" y="1968664"/>
                </a:lnTo>
                <a:lnTo>
                  <a:pt x="1444593" y="1939941"/>
                </a:lnTo>
                <a:lnTo>
                  <a:pt x="1476410" y="1909500"/>
                </a:lnTo>
                <a:lnTo>
                  <a:pt x="1507031" y="1877398"/>
                </a:lnTo>
                <a:lnTo>
                  <a:pt x="1536410" y="1843692"/>
                </a:lnTo>
                <a:lnTo>
                  <a:pt x="1564498" y="1808437"/>
                </a:lnTo>
                <a:lnTo>
                  <a:pt x="1591250" y="1771692"/>
                </a:lnTo>
                <a:lnTo>
                  <a:pt x="1616617" y="1733511"/>
                </a:lnTo>
                <a:lnTo>
                  <a:pt x="1640553" y="1693952"/>
                </a:lnTo>
                <a:lnTo>
                  <a:pt x="1663010" y="1653072"/>
                </a:lnTo>
                <a:lnTo>
                  <a:pt x="1683942" y="1610926"/>
                </a:lnTo>
                <a:lnTo>
                  <a:pt x="1703301" y="1567572"/>
                </a:lnTo>
                <a:lnTo>
                  <a:pt x="1721040" y="1523066"/>
                </a:lnTo>
                <a:lnTo>
                  <a:pt x="1737112" y="1477465"/>
                </a:lnTo>
                <a:lnTo>
                  <a:pt x="1751469" y="1430824"/>
                </a:lnTo>
                <a:lnTo>
                  <a:pt x="1764065" y="1383202"/>
                </a:lnTo>
                <a:lnTo>
                  <a:pt x="1774853" y="1334654"/>
                </a:lnTo>
                <a:lnTo>
                  <a:pt x="1783785" y="1285236"/>
                </a:lnTo>
                <a:lnTo>
                  <a:pt x="1790814" y="1235007"/>
                </a:lnTo>
                <a:lnTo>
                  <a:pt x="1795893" y="1184021"/>
                </a:lnTo>
                <a:lnTo>
                  <a:pt x="1798975" y="1132336"/>
                </a:lnTo>
                <a:lnTo>
                  <a:pt x="1800013" y="1080008"/>
                </a:lnTo>
                <a:close/>
              </a:path>
            </a:pathLst>
          </a:custGeom>
          <a:ln w="126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8028" y="3029398"/>
            <a:ext cx="1428278" cy="713484"/>
          </a:xfrm>
          <a:custGeom>
            <a:avLst/>
            <a:gdLst/>
            <a:ahLst/>
            <a:cxnLst/>
            <a:rect l="l" t="t" r="r" b="b"/>
            <a:pathLst>
              <a:path w="720090" h="360044">
                <a:moveTo>
                  <a:pt x="720005" y="0"/>
                </a:moveTo>
                <a:lnTo>
                  <a:pt x="0" y="0"/>
                </a:lnTo>
                <a:lnTo>
                  <a:pt x="0" y="360002"/>
                </a:lnTo>
                <a:lnTo>
                  <a:pt x="720005" y="360002"/>
                </a:lnTo>
                <a:lnTo>
                  <a:pt x="720005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23167" y="3029398"/>
            <a:ext cx="1071838" cy="1070855"/>
          </a:xfrm>
          <a:custGeom>
            <a:avLst/>
            <a:gdLst/>
            <a:ahLst/>
            <a:cxnLst/>
            <a:rect l="l" t="t" r="r" b="b"/>
            <a:pathLst>
              <a:path w="540385" h="540385">
                <a:moveTo>
                  <a:pt x="540004" y="0"/>
                </a:moveTo>
                <a:lnTo>
                  <a:pt x="0" y="0"/>
                </a:lnTo>
                <a:lnTo>
                  <a:pt x="0" y="540004"/>
                </a:lnTo>
                <a:lnTo>
                  <a:pt x="540004" y="540004"/>
                </a:lnTo>
                <a:lnTo>
                  <a:pt x="540004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5217" y="3956818"/>
            <a:ext cx="1714185" cy="856933"/>
          </a:xfrm>
          <a:custGeom>
            <a:avLst/>
            <a:gdLst/>
            <a:ahLst/>
            <a:cxnLst/>
            <a:rect l="l" t="t" r="r" b="b"/>
            <a:pathLst>
              <a:path w="864235" h="432435">
                <a:moveTo>
                  <a:pt x="864006" y="0"/>
                </a:moveTo>
                <a:lnTo>
                  <a:pt x="0" y="0"/>
                </a:lnTo>
                <a:lnTo>
                  <a:pt x="0" y="432003"/>
                </a:lnTo>
                <a:lnTo>
                  <a:pt x="864006" y="432003"/>
                </a:lnTo>
                <a:lnTo>
                  <a:pt x="864006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23167" y="3029398"/>
            <a:ext cx="1071838" cy="1070855"/>
          </a:xfrm>
          <a:custGeom>
            <a:avLst/>
            <a:gdLst/>
            <a:ahLst/>
            <a:cxnLst/>
            <a:rect l="l" t="t" r="r" b="b"/>
            <a:pathLst>
              <a:path w="540385" h="540385">
                <a:moveTo>
                  <a:pt x="0" y="540004"/>
                </a:moveTo>
                <a:lnTo>
                  <a:pt x="0" y="0"/>
                </a:lnTo>
                <a:lnTo>
                  <a:pt x="540004" y="0"/>
                </a:lnTo>
                <a:lnTo>
                  <a:pt x="540004" y="540004"/>
                </a:lnTo>
                <a:lnTo>
                  <a:pt x="0" y="540004"/>
                </a:lnTo>
                <a:close/>
              </a:path>
            </a:pathLst>
          </a:custGeom>
          <a:ln w="12652">
            <a:solidFill>
              <a:srgbClr val="BF7F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38028" y="3029398"/>
            <a:ext cx="1428278" cy="674544"/>
          </a:xfrm>
          <a:prstGeom prst="rect">
            <a:avLst/>
          </a:prstGeom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subroutine</a:t>
            </a:r>
            <a:endParaRPr dirty="0">
              <a:latin typeface="Arial"/>
              <a:cs typeface="Arial"/>
            </a:endParaRPr>
          </a:p>
          <a:p>
            <a:pPr algn="ctr">
              <a:spcBef>
                <a:spcPts val="1071"/>
              </a:spcBef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2</a:t>
            </a:r>
            <a:endParaRPr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95696" y="2949105"/>
            <a:ext cx="526473" cy="301153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/>
          <a:p>
            <a:pPr marL="25179">
              <a:spcBef>
                <a:spcPts val="188"/>
              </a:spcBef>
            </a:pPr>
            <a:r>
              <a:rPr spc="-178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pc="-20" dirty="0">
                <a:solidFill>
                  <a:srgbClr val="0000FF"/>
                </a:solidFill>
                <a:latin typeface="Arial"/>
                <a:cs typeface="Arial"/>
              </a:rPr>
              <a:t>rr</a:t>
            </a:r>
            <a:r>
              <a:rPr spc="-89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79218" y="3767509"/>
            <a:ext cx="759481" cy="301153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/>
          <a:p>
            <a:pPr marL="25179">
              <a:spcBef>
                <a:spcPts val="188"/>
              </a:spcBef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3</a:t>
            </a:r>
            <a:endParaRPr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5217" y="3956818"/>
            <a:ext cx="1714185" cy="856933"/>
          </a:xfrm>
          <a:prstGeom prst="rect">
            <a:avLst/>
          </a:prstGeom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22"/>
              </a:lnSpc>
            </a:pPr>
            <a:r>
              <a:rPr spc="-50" dirty="0">
                <a:solidFill>
                  <a:srgbClr val="0000FF"/>
                </a:solidFill>
                <a:latin typeface="Arial"/>
                <a:cs typeface="Arial"/>
              </a:rPr>
              <a:t>main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program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0</a:t>
            </a:r>
            <a:endParaRPr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65977" y="4313517"/>
            <a:ext cx="739329" cy="1213048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spc="-40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99"/>
              </a:spcBef>
            </a:pPr>
            <a:endParaRPr sz="25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4</a:t>
            </a:r>
            <a:endParaRPr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95054" y="4955576"/>
            <a:ext cx="1428278" cy="748923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6212" indent="103232">
              <a:lnSpc>
                <a:spcPts val="2020"/>
              </a:lnSpc>
            </a:pPr>
            <a:r>
              <a:rPr spc="-59" dirty="0">
                <a:solidFill>
                  <a:srgbClr val="0000FF"/>
                </a:solidFill>
                <a:latin typeface="Arial"/>
                <a:cs typeface="Arial"/>
              </a:rPr>
              <a:t>stack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346212"/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Đo</a:t>
            </a:r>
            <a:r>
              <a:rPr lang="en-US" spc="-50" dirty="0">
                <a:solidFill>
                  <a:srgbClr val="FFF200"/>
                </a:solidFill>
                <a:latin typeface="Arial"/>
                <a:cs typeface="Arial"/>
              </a:rPr>
              <a:t>ạ</a:t>
            </a:r>
            <a:r>
              <a:rPr spc="-50" dirty="0">
                <a:solidFill>
                  <a:srgbClr val="FFF200"/>
                </a:solidFill>
                <a:latin typeface="Arial"/>
                <a:cs typeface="Arial"/>
              </a:rPr>
              <a:t>n</a:t>
            </a:r>
            <a:r>
              <a:rPr spc="-89" dirty="0">
                <a:solidFill>
                  <a:srgbClr val="FFF200"/>
                </a:solidFill>
                <a:latin typeface="Arial"/>
                <a:cs typeface="Arial"/>
              </a:rPr>
              <a:t> </a:t>
            </a:r>
            <a:r>
              <a:rPr spc="-79" dirty="0">
                <a:solidFill>
                  <a:srgbClr val="FFF200"/>
                </a:solidFill>
                <a:latin typeface="Arial"/>
                <a:cs typeface="Arial"/>
              </a:rPr>
              <a:t>1</a:t>
            </a:r>
            <a:endParaRPr dirty="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941729" y="6247008"/>
            <a:ext cx="20781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>
              <a:lnSpc>
                <a:spcPts val="2359"/>
              </a:lnSpc>
            </a:pPr>
            <a:r>
              <a:rPr sz="2000" u="heavy" spc="-10" dirty="0">
                <a:solidFill>
                  <a:srgbClr val="0000FF"/>
                </a:solidFill>
                <a:latin typeface="Times New Roman"/>
                <a:cs typeface="Times New Roman"/>
                <a:hlinkClick r:id="" action="ppaction://noaction"/>
              </a:rPr>
              <a:t> </a:t>
            </a:r>
            <a:r>
              <a:rPr sz="2000" u="heavy" spc="-248" dirty="0">
                <a:solidFill>
                  <a:srgbClr val="0000FF"/>
                </a:solidFill>
                <a:latin typeface="Times New Roman"/>
                <a:cs typeface="Times New Roman"/>
                <a:hlinkClick r:id="" action="ppaction://noaction"/>
              </a:rPr>
              <a:t> 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Ví dụ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514449" y="2004243"/>
            <a:ext cx="14494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 gian</a:t>
            </a:r>
            <a:endParaRPr lang="en-US" altLang="ja-JP" dirty="0">
              <a:solidFill>
                <a:srgbClr val="3C33F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</a:t>
            </a:r>
            <a:r>
              <a:rPr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ịa</a:t>
            </a:r>
            <a:r>
              <a:rPr lang="vi-VN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chỉ  logic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4586" y="6334302"/>
            <a:ext cx="1064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nhớ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78748" y="1528118"/>
            <a:ext cx="1577000" cy="8665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3C3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HĐH</a:t>
            </a:r>
            <a:endParaRPr kumimoji="1" lang="ja-JP" altLang="en-US" sz="24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678748" y="2394686"/>
            <a:ext cx="1577000" cy="3810000"/>
          </a:xfrm>
          <a:prstGeom prst="rect">
            <a:avLst/>
          </a:prstGeom>
          <a:solidFill>
            <a:schemeClr val="bg1"/>
          </a:solidFill>
          <a:ln>
            <a:solidFill>
              <a:srgbClr val="3C3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Rectangle 41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2.3 Chiến lược phân đoạn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3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346685"/>
              </p:ext>
            </p:extLst>
          </p:nvPr>
        </p:nvGraphicFramePr>
        <p:xfrm>
          <a:off x="4267200" y="4347045"/>
          <a:ext cx="2126595" cy="1963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837">
                <a:tc>
                  <a:txBody>
                    <a:bodyPr/>
                    <a:lstStyle/>
                    <a:p>
                      <a:pPr marL="72390">
                        <a:lnSpc>
                          <a:spcPts val="103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sz="2000" i="1" dirty="0">
                          <a:latin typeface="Lucida Sans"/>
                          <a:cs typeface="Lucida Sans"/>
                        </a:rPr>
                        <a:t>A</a:t>
                      </a:r>
                      <a:endParaRPr sz="2000">
                        <a:latin typeface="Lucida Sans"/>
                        <a:cs typeface="Lucida Sans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030"/>
                        </a:lnSpc>
                      </a:pPr>
                      <a:r>
                        <a:rPr sz="2000" i="1" dirty="0">
                          <a:latin typeface="Lucida Sans"/>
                          <a:cs typeface="Lucida Sans"/>
                        </a:rPr>
                        <a:t>L</a:t>
                      </a:r>
                      <a:endParaRPr sz="2000">
                        <a:latin typeface="Lucida Sans"/>
                        <a:cs typeface="Lucida Sans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3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3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3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1000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6300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2800</a:t>
                      </a:r>
                      <a:endParaRPr sz="2000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37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3200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1100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004">
                <a:tc>
                  <a:txBody>
                    <a:bodyPr/>
                    <a:lstStyle/>
                    <a:p>
                      <a:pPr marL="95885">
                        <a:lnSpc>
                          <a:spcPts val="105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4700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05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1000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837">
                <a:tc gridSpan="3"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sz="2000" spc="-75" dirty="0">
                          <a:latin typeface="Arial"/>
                          <a:cs typeface="Arial"/>
                        </a:rPr>
                        <a:t>SCB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" name="Rectangle 40"/>
          <p:cNvSpPr/>
          <p:nvPr/>
        </p:nvSpPr>
        <p:spPr>
          <a:xfrm>
            <a:off x="6703132" y="2650574"/>
            <a:ext cx="1552616" cy="657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Rectangle 53"/>
          <p:cNvSpPr/>
          <p:nvPr/>
        </p:nvSpPr>
        <p:spPr>
          <a:xfrm>
            <a:off x="6707087" y="3771576"/>
            <a:ext cx="1552616" cy="657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Rectangle 55"/>
          <p:cNvSpPr/>
          <p:nvPr/>
        </p:nvSpPr>
        <p:spPr>
          <a:xfrm>
            <a:off x="6701293" y="4672683"/>
            <a:ext cx="1552616" cy="657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Rectangle 56"/>
          <p:cNvSpPr/>
          <p:nvPr/>
        </p:nvSpPr>
        <p:spPr>
          <a:xfrm>
            <a:off x="6690940" y="5677073"/>
            <a:ext cx="1552616" cy="2905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925042" y="2899626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49760" y="4072912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3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5907" y="4910329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4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64597" y="5622317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1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243556" y="2450519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25265" y="2986030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253909" y="3531810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240505" y="4131880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4300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243556" y="4472628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4700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287555" y="5106322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5700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275746" y="5438901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6300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253607" y="5767616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6700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797898" y="1633046"/>
            <a:ext cx="210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Địa chỉ &lt;2,450&gt; =</a:t>
            </a:r>
            <a:endParaRPr lang="ja-JP" altLang="en-US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02320" y="1634911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ja-JP" altLang="en-US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5216" y="4251076"/>
            <a:ext cx="1714185" cy="268415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Jmp &lt;2:120&gt;</a:t>
            </a:r>
            <a:endParaRPr kumimoji="1" lang="ja-JP" altLang="en-US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706180" y="3456724"/>
            <a:ext cx="1552616" cy="2905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917209" y="3359270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Đoạn 2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225265" y="3219471"/>
            <a:ext cx="103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3C33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2800</a:t>
            </a:r>
            <a:endParaRPr kumimoji="1" lang="ja-JP" altLang="en-US" sz="2000" dirty="0">
              <a:solidFill>
                <a:srgbClr val="3C33F5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84759" y="2142742"/>
            <a:ext cx="1609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Lỗi truy nhập!</a:t>
            </a:r>
            <a:endParaRPr lang="ja-JP" altLang="en-US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420669"/>
      </p:ext>
    </p:extLst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223420" y="1026499"/>
            <a:ext cx="8686800" cy="3451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vi-VN" altLang="ja-JP" sz="2300" dirty="0">
                <a:solidFill>
                  <a:schemeClr val="bg1"/>
                </a:solidFill>
              </a:rPr>
              <a:t>Chuyển đổi địa chỉ</a:t>
            </a:r>
            <a:endParaRPr lang="en-US" altLang="ja-JP" sz="2300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2.3 Chiến lược phân đoạn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361244"/>
            <a:ext cx="87409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Khi thực hiện chương trình </a:t>
            </a:r>
            <a:endParaRPr lang="en-US" altLang="ja-JP" sz="20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Bảng quản lý đoạn được nạp vào bộ nhớ </a:t>
            </a:r>
            <a:endParaRPr lang="en-US" altLang="ja-JP" sz="2000" dirty="0"/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STBR (Segment-table base register): Vị trí SCB trong bộ nhớ </a:t>
            </a:r>
            <a:endParaRPr lang="en-US" altLang="ja-JP" sz="2000" dirty="0"/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STLR (Segment-table length register): Số phần tử của SCB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ja-JP" sz="2000" dirty="0">
              <a:solidFill>
                <a:srgbClr val="3C33F5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3C33F5"/>
                </a:solidFill>
              </a:rPr>
              <a:t>Truy nhập tới địa chỉ logic &lt; s, d &gt;</a:t>
            </a:r>
            <a:r>
              <a:rPr lang="vi-VN" altLang="ja-JP" sz="2000" dirty="0"/>
              <a:t> </a:t>
            </a:r>
          </a:p>
          <a:p>
            <a:pPr marL="457200" indent="-457200">
              <a:buFont typeface="+mj-ea"/>
              <a:buAutoNum type="circleNumDbPlain"/>
            </a:pPr>
            <a:r>
              <a:rPr lang="vi-VN" altLang="ja-JP" sz="2000" i="1" dirty="0">
                <a:solidFill>
                  <a:srgbClr val="00B050"/>
                </a:solidFill>
              </a:rPr>
              <a:t>s</a:t>
            </a:r>
            <a:r>
              <a:rPr lang="vi-VN" altLang="ja-JP" sz="2000" dirty="0">
                <a:solidFill>
                  <a:srgbClr val="00B050"/>
                </a:solidFill>
              </a:rPr>
              <a:t> ≥ STLR </a:t>
            </a:r>
            <a:r>
              <a:rPr lang="vi-VN" altLang="ja-JP" sz="2000" dirty="0"/>
              <a:t>: Lỗi</a:t>
            </a:r>
          </a:p>
          <a:p>
            <a:pPr marL="457200" indent="-457200">
              <a:buFont typeface="+mj-ea"/>
              <a:buAutoNum type="circleNumDbPlain"/>
            </a:pPr>
            <a:endParaRPr lang="en-US" altLang="ja-JP" sz="2000" dirty="0">
              <a:solidFill>
                <a:srgbClr val="00B050"/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lang="vi-VN" altLang="ja-JP" sz="2000" dirty="0">
                <a:solidFill>
                  <a:srgbClr val="00B050"/>
                </a:solidFill>
              </a:rPr>
              <a:t>STBR + </a:t>
            </a:r>
            <a:r>
              <a:rPr lang="vi-VN" altLang="ja-JP" sz="2000" i="1" dirty="0">
                <a:solidFill>
                  <a:srgbClr val="00B050"/>
                </a:solidFill>
              </a:rPr>
              <a:t>s</a:t>
            </a:r>
            <a:r>
              <a:rPr lang="en-US" altLang="ja-JP" sz="2000" dirty="0">
                <a:solidFill>
                  <a:srgbClr val="00B050"/>
                </a:solidFill>
              </a:rPr>
              <a:t> * </a:t>
            </a:r>
            <a:r>
              <a:rPr lang="vi-VN" altLang="ja-JP" sz="2000" dirty="0">
                <a:solidFill>
                  <a:srgbClr val="00B050"/>
                </a:solidFill>
              </a:rPr>
              <a:t>K </a:t>
            </a:r>
            <a:r>
              <a:rPr lang="vi-VN" altLang="ja-JP" sz="2000" dirty="0"/>
              <a:t>: Vị trí phần tử </a:t>
            </a:r>
            <a:r>
              <a:rPr lang="vi-VN" altLang="ja-JP" sz="2000" i="1" dirty="0">
                <a:solidFill>
                  <a:srgbClr val="3C33F5"/>
                </a:solidFill>
              </a:rPr>
              <a:t>s</a:t>
            </a:r>
            <a:r>
              <a:rPr lang="vi-VN" altLang="ja-JP" sz="2000" dirty="0"/>
              <a:t> trong SCB</a:t>
            </a:r>
          </a:p>
        </p:txBody>
      </p:sp>
    </p:spTree>
    <p:extLst>
      <p:ext uri="{BB962C8B-B14F-4D97-AF65-F5344CB8AC3E}">
        <p14:creationId xmlns:p14="http://schemas.microsoft.com/office/powerpoint/2010/main" val="68554176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223420" y="1026499"/>
            <a:ext cx="8686800" cy="3451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vi-VN" altLang="ja-JP" sz="2300" dirty="0">
                <a:solidFill>
                  <a:schemeClr val="bg1"/>
                </a:solidFill>
              </a:rPr>
              <a:t>Chuyển đổi địa chỉ</a:t>
            </a:r>
            <a:endParaRPr lang="en-US" altLang="ja-JP" sz="2300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2.3 Chiến lược phân đoạn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361244"/>
            <a:ext cx="874096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vi-VN" altLang="ja-JP" sz="2000" dirty="0" err="1"/>
              <a:t>Kiểm</a:t>
            </a:r>
            <a:r>
              <a:rPr lang="vi-VN" altLang="ja-JP" sz="2000" dirty="0"/>
              <a:t> tra trường dấu hiệu </a:t>
            </a:r>
            <a:r>
              <a:rPr lang="vi-VN" altLang="ja-JP" sz="2000" dirty="0">
                <a:solidFill>
                  <a:srgbClr val="3C33F5"/>
                </a:solidFill>
              </a:rPr>
              <a:t>M</a:t>
            </a:r>
            <a:r>
              <a:rPr lang="vi-VN" altLang="ja-JP" sz="2000" dirty="0"/>
              <a:t> của phần tử SCBs </a:t>
            </a:r>
            <a:endParaRPr lang="en-US" altLang="ja-JP" sz="20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ja-JP" sz="20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M = 0: Đoạn s chưa tồn tại trong bộ nhớ ⇒ Lỗi truy nhập ⇒ </a:t>
            </a:r>
            <a:r>
              <a:rPr lang="en-US" altLang="ja-JP" sz="2000" dirty="0"/>
              <a:t>HĐH</a:t>
            </a:r>
            <a:r>
              <a:rPr lang="vi-VN" altLang="ja-JP" sz="2000" dirty="0"/>
              <a:t> phải nạp đoạn </a:t>
            </a:r>
            <a:endParaRPr lang="en-US" altLang="ja-JP" sz="2000" dirty="0"/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Xin vùng nhớ có kích thước được ghi trong trường L </a:t>
            </a:r>
            <a:endParaRPr lang="en-US" altLang="ja-JP" sz="2000" dirty="0"/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Tìm modul tương ứng ở bộ nhớ ngoài và nạp và định vị vào vùng nhớ xin được</a:t>
            </a:r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Sửa lại trường địa chỉ A và trường dấu hiệu M(M = 1) </a:t>
            </a:r>
            <a:endParaRPr lang="en-US" altLang="ja-JP" sz="2000" dirty="0"/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Truy nhập bộ nhớ như trường hợp không gặp lỗi truy nhập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ja-JP" sz="20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M = 1 :Đoạn s đã tồn tại trong bộ nhớ </a:t>
            </a:r>
            <a:endParaRPr lang="en-US" altLang="ja-JP" sz="2000" dirty="0"/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d ≥ Ls: Lỗi truy nhập (vượt quá kích thước đoạn) </a:t>
            </a:r>
            <a:endParaRPr lang="en-US" altLang="ja-JP" sz="2000" dirty="0"/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d + As: Địa chỉ vật lý cần tìm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3267841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80838" y="6534929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04506" y="6522346"/>
            <a:ext cx="404301" cy="75501"/>
          </a:xfrm>
          <a:custGeom>
            <a:avLst/>
            <a:gdLst/>
            <a:ahLst/>
            <a:cxnLst/>
            <a:rect l="l" t="t" r="r" b="b"/>
            <a:pathLst>
              <a:path w="203835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835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55648" y="6509762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80838" y="6560098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55648" y="6585265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80838" y="6610432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93103" y="6509762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18293" y="6534929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18293" y="6560098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41961" y="6522346"/>
            <a:ext cx="404301" cy="75501"/>
          </a:xfrm>
          <a:custGeom>
            <a:avLst/>
            <a:gdLst/>
            <a:ahLst/>
            <a:cxnLst/>
            <a:rect l="l" t="t" r="r" b="b"/>
            <a:pathLst>
              <a:path w="203835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835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93103" y="6585265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18293" y="6610432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30558" y="6509762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55748" y="6534929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55748" y="6560098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30558" y="6585265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55748" y="6610432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28495" y="6570163"/>
            <a:ext cx="40304" cy="40267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74815" y="6517661"/>
            <a:ext cx="60456" cy="60401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16897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35160" y="48796"/>
                </a:lnTo>
                <a:lnTo>
                  <a:pt x="43248" y="43339"/>
                </a:lnTo>
                <a:lnTo>
                  <a:pt x="48762" y="35262"/>
                </a:lnTo>
                <a:lnTo>
                  <a:pt x="50800" y="25400"/>
                </a:lnTo>
                <a:lnTo>
                  <a:pt x="48796" y="15537"/>
                </a:lnTo>
                <a:lnTo>
                  <a:pt x="43339" y="7461"/>
                </a:lnTo>
                <a:lnTo>
                  <a:pt x="35262" y="2004"/>
                </a:lnTo>
                <a:lnTo>
                  <a:pt x="25400" y="0"/>
                </a:lnTo>
                <a:lnTo>
                  <a:pt x="15537" y="2004"/>
                </a:lnTo>
                <a:lnTo>
                  <a:pt x="7461" y="7461"/>
                </a:lnTo>
                <a:lnTo>
                  <a:pt x="2004" y="15537"/>
                </a:lnTo>
                <a:lnTo>
                  <a:pt x="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86669" y="6544996"/>
            <a:ext cx="60456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19182" y="6509762"/>
            <a:ext cx="100760" cy="100668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400" y="50800"/>
                </a:moveTo>
                <a:lnTo>
                  <a:pt x="15537" y="48796"/>
                </a:lnTo>
                <a:lnTo>
                  <a:pt x="7461" y="43339"/>
                </a:lnTo>
                <a:lnTo>
                  <a:pt x="2004" y="35262"/>
                </a:lnTo>
                <a:lnTo>
                  <a:pt x="0" y="25400"/>
                </a:ln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35262" y="2004"/>
                </a:lnTo>
                <a:lnTo>
                  <a:pt x="43339" y="7461"/>
                </a:lnTo>
                <a:lnTo>
                  <a:pt x="48796" y="15537"/>
                </a:lnTo>
                <a:lnTo>
                  <a:pt x="50800" y="2540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89716" y="6544996"/>
            <a:ext cx="60456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5631" y="1771795"/>
            <a:ext cx="8568700" cy="4031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Rectangle 30"/>
          <p:cNvSpPr/>
          <p:nvPr/>
        </p:nvSpPr>
        <p:spPr>
          <a:xfrm>
            <a:off x="223420" y="1026499"/>
            <a:ext cx="8686800" cy="3451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vi-VN" altLang="ja-JP" sz="2300" dirty="0">
                <a:solidFill>
                  <a:schemeClr val="bg1"/>
                </a:solidFill>
              </a:rPr>
              <a:t>Chuyển đổi địa chỉ</a:t>
            </a:r>
            <a:r>
              <a:rPr lang="en-US" altLang="ja-JP" sz="2300" dirty="0">
                <a:solidFill>
                  <a:schemeClr val="bg1"/>
                </a:solidFill>
              </a:rPr>
              <a:t>: Sơ đồ truy nhập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2.3 Chiến lược phân đoạn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387319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18081" y="6921458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2891" y="6896291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18081" y="6946627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92891" y="6971794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30346" y="6896291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55536" y="6921458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55536" y="6946627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30346" y="6971794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67801" y="6896291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92991" y="6921458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92991" y="6946627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67801" y="6971794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23912" y="6931525"/>
            <a:ext cx="60456" cy="25167"/>
          </a:xfrm>
          <a:custGeom>
            <a:avLst/>
            <a:gdLst/>
            <a:ahLst/>
            <a:cxnLst/>
            <a:rect l="l" t="t" r="r" b="b"/>
            <a:pathLst>
              <a:path w="30479" h="12700">
                <a:moveTo>
                  <a:pt x="30480" y="0"/>
                </a:moveTo>
                <a:lnTo>
                  <a:pt x="15240" y="12699"/>
                </a:lnTo>
                <a:lnTo>
                  <a:pt x="0" y="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0009" y="1815031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05552" y="2141824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05552" y="2442695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05552" y="2718501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55174" y="2994305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55174" y="3270109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30009" y="3585175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6" name="object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314078"/>
              </p:ext>
            </p:extLst>
          </p:nvPr>
        </p:nvGraphicFramePr>
        <p:xfrm>
          <a:off x="1896122" y="3972272"/>
          <a:ext cx="2856218" cy="26928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1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5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9508">
                <a:tc gridSpan="2">
                  <a:txBody>
                    <a:bodyPr/>
                    <a:lstStyle/>
                    <a:p>
                      <a:pPr marL="32766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100" spc="-204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lang="en-US" sz="2100" spc="-204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ệ</a:t>
                      </a:r>
                      <a:r>
                        <a:rPr sz="2100" spc="-204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    </a:t>
                      </a:r>
                      <a:r>
                        <a:rPr sz="2100" spc="-120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đi</a:t>
                      </a:r>
                      <a:r>
                        <a:rPr lang="en-US" sz="2100" spc="-120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ề</a:t>
                      </a:r>
                      <a:r>
                        <a:rPr sz="2100" spc="-120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2100" spc="0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60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hành</a:t>
                      </a:r>
                      <a:endParaRPr sz="2100" dirty="0">
                        <a:latin typeface="Arial"/>
                        <a:cs typeface="Arial"/>
                      </a:endParaRPr>
                    </a:p>
                  </a:txBody>
                  <a:tcPr marL="0" marR="0" marT="177427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FF"/>
                      </a:solidFill>
                      <a:prstDash val="solid"/>
                    </a:lnB>
                    <a:solidFill>
                      <a:srgbClr val="6DCF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508">
                <a:tc>
                  <a:txBody>
                    <a:bodyPr/>
                    <a:lstStyle/>
                    <a:p>
                      <a:pPr marR="1524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100" spc="-5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Chương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139677" marB="0">
                    <a:lnL w="12700">
                      <a:solidFill>
                        <a:srgbClr val="0000FF"/>
                      </a:solidFill>
                      <a:prstDash val="solid"/>
                    </a:lnL>
                    <a:lnT w="127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100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139677" marB="0"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0844">
                <a:tc>
                  <a:txBody>
                    <a:bodyPr/>
                    <a:lstStyle/>
                    <a:p>
                      <a:pPr marR="1524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100" spc="-5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Chương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139677" marB="0">
                    <a:lnL w="12700">
                      <a:solidFill>
                        <a:srgbClr val="0000FF"/>
                      </a:solidFill>
                      <a:prstDash val="solid"/>
                    </a:lnL>
                    <a:lnT w="127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100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139677" marB="0"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006">
                <a:tc>
                  <a:txBody>
                    <a:bodyPr/>
                    <a:lstStyle/>
                    <a:p>
                      <a:pPr marR="1524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100" spc="-5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Chương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67951" marB="0">
                    <a:lnL w="12700">
                      <a:solidFill>
                        <a:srgbClr val="0000FF"/>
                      </a:solidFill>
                      <a:prstDash val="solid"/>
                    </a:lnL>
                    <a:lnT w="127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100" dirty="0">
                          <a:solidFill>
                            <a:srgbClr val="BF7F3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67951" marB="0"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8" name="object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907186"/>
              </p:ext>
            </p:extLst>
          </p:nvPr>
        </p:nvGraphicFramePr>
        <p:xfrm>
          <a:off x="5471373" y="3916604"/>
          <a:ext cx="3024069" cy="2567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2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024">
                <a:tc>
                  <a:txBody>
                    <a:bodyPr/>
                    <a:lstStyle/>
                    <a:p>
                      <a:pPr algn="ctr">
                        <a:lnSpc>
                          <a:spcPts val="1165"/>
                        </a:lnSpc>
                      </a:pPr>
                      <a:r>
                        <a:rPr sz="2100" spc="-75" dirty="0">
                          <a:latin typeface="Arial"/>
                          <a:cs typeface="Arial"/>
                        </a:rPr>
                        <a:t>Process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165"/>
                        </a:lnSpc>
                      </a:pPr>
                      <a:r>
                        <a:rPr sz="2100" spc="-5" dirty="0">
                          <a:latin typeface="Arial"/>
                          <a:cs typeface="Arial"/>
                        </a:rPr>
                        <a:t>Size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165"/>
                        </a:lnSpc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time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024">
                <a:tc>
                  <a:txBody>
                    <a:bodyPr/>
                    <a:lstStyle/>
                    <a:p>
                      <a:pPr algn="ctr">
                        <a:lnSpc>
                          <a:spcPts val="1165"/>
                        </a:lnSpc>
                      </a:pPr>
                      <a:r>
                        <a:rPr sz="2100" i="1" spc="10" dirty="0">
                          <a:latin typeface="Lucida Sans"/>
                          <a:cs typeface="Lucida Sans"/>
                        </a:rPr>
                        <a:t>P</a:t>
                      </a:r>
                      <a:r>
                        <a:rPr sz="2400" spc="15" baseline="-10416" dirty="0">
                          <a:latin typeface="Arial"/>
                          <a:cs typeface="Arial"/>
                        </a:rPr>
                        <a:t>1</a:t>
                      </a:r>
                      <a:endParaRPr sz="2400" baseline="-10416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165"/>
                        </a:lnSpc>
                      </a:pPr>
                      <a:r>
                        <a:rPr sz="2100" spc="-5" dirty="0">
                          <a:latin typeface="Arial"/>
                          <a:cs typeface="Arial"/>
                        </a:rPr>
                        <a:t>120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165"/>
                        </a:lnSpc>
                      </a:pPr>
                      <a:r>
                        <a:rPr sz="2100" spc="-5" dirty="0">
                          <a:latin typeface="Arial"/>
                          <a:cs typeface="Arial"/>
                        </a:rPr>
                        <a:t>20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024">
                <a:tc>
                  <a:txBody>
                    <a:bodyPr/>
                    <a:lstStyle/>
                    <a:p>
                      <a:pPr algn="ctr">
                        <a:lnSpc>
                          <a:spcPts val="1130"/>
                        </a:lnSpc>
                      </a:pPr>
                      <a:r>
                        <a:rPr sz="2100" i="1" spc="10" dirty="0">
                          <a:latin typeface="Lucida Sans"/>
                          <a:cs typeface="Lucida Sans"/>
                        </a:rPr>
                        <a:t>P</a:t>
                      </a:r>
                      <a:r>
                        <a:rPr sz="2400" spc="15" baseline="-10416" dirty="0">
                          <a:latin typeface="Arial"/>
                          <a:cs typeface="Arial"/>
                        </a:rPr>
                        <a:t>2</a:t>
                      </a:r>
                      <a:endParaRPr sz="2400" baseline="-10416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130"/>
                        </a:lnSpc>
                      </a:pPr>
                      <a:r>
                        <a:rPr sz="2100" spc="-5" dirty="0">
                          <a:latin typeface="Arial"/>
                          <a:cs typeface="Arial"/>
                        </a:rPr>
                        <a:t>80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130"/>
                        </a:lnSpc>
                      </a:pPr>
                      <a:r>
                        <a:rPr sz="2100" spc="-5" dirty="0">
                          <a:latin typeface="Arial"/>
                          <a:cs typeface="Arial"/>
                        </a:rPr>
                        <a:t>15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024">
                <a:tc>
                  <a:txBody>
                    <a:bodyPr/>
                    <a:lstStyle/>
                    <a:p>
                      <a:pPr algn="ctr">
                        <a:lnSpc>
                          <a:spcPts val="1130"/>
                        </a:lnSpc>
                      </a:pPr>
                      <a:r>
                        <a:rPr sz="2100" i="1" spc="10" dirty="0">
                          <a:latin typeface="Lucida Sans"/>
                          <a:cs typeface="Lucida Sans"/>
                        </a:rPr>
                        <a:t>P</a:t>
                      </a:r>
                      <a:r>
                        <a:rPr sz="2400" spc="15" baseline="-10416" dirty="0">
                          <a:latin typeface="Arial"/>
                          <a:cs typeface="Arial"/>
                        </a:rPr>
                        <a:t>3</a:t>
                      </a:r>
                      <a:endParaRPr sz="2400" baseline="-10416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130"/>
                        </a:lnSpc>
                      </a:pPr>
                      <a:r>
                        <a:rPr sz="2100" spc="-5" dirty="0">
                          <a:latin typeface="Arial"/>
                          <a:cs typeface="Arial"/>
                        </a:rPr>
                        <a:t>70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130"/>
                        </a:lnSpc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5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024">
                <a:tc>
                  <a:txBody>
                    <a:bodyPr/>
                    <a:lstStyle/>
                    <a:p>
                      <a:pPr algn="ctr">
                        <a:lnSpc>
                          <a:spcPts val="1130"/>
                        </a:lnSpc>
                      </a:pPr>
                      <a:r>
                        <a:rPr sz="2100" i="1" spc="10" dirty="0">
                          <a:latin typeface="Lucida Sans"/>
                          <a:cs typeface="Lucida Sans"/>
                        </a:rPr>
                        <a:t>P</a:t>
                      </a:r>
                      <a:r>
                        <a:rPr sz="2400" spc="15" baseline="-10416" dirty="0">
                          <a:latin typeface="Arial"/>
                          <a:cs typeface="Arial"/>
                        </a:rPr>
                        <a:t>4</a:t>
                      </a:r>
                      <a:endParaRPr sz="2400" baseline="-10416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130"/>
                        </a:lnSpc>
                      </a:pPr>
                      <a:r>
                        <a:rPr sz="2100" spc="-5" dirty="0">
                          <a:latin typeface="Arial"/>
                          <a:cs typeface="Arial"/>
                        </a:rPr>
                        <a:t>50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130"/>
                        </a:lnSpc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5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024">
                <a:tc>
                  <a:txBody>
                    <a:bodyPr/>
                    <a:lstStyle/>
                    <a:p>
                      <a:pPr algn="ctr">
                        <a:lnSpc>
                          <a:spcPts val="1130"/>
                        </a:lnSpc>
                      </a:pPr>
                      <a:r>
                        <a:rPr sz="2100" i="1" spc="10" dirty="0">
                          <a:latin typeface="Lucida Sans"/>
                          <a:cs typeface="Lucida Sans"/>
                        </a:rPr>
                        <a:t>P</a:t>
                      </a:r>
                      <a:r>
                        <a:rPr sz="2400" spc="15" baseline="-10416" dirty="0">
                          <a:latin typeface="Arial"/>
                          <a:cs typeface="Arial"/>
                        </a:rPr>
                        <a:t>5</a:t>
                      </a:r>
                      <a:endParaRPr sz="2400" baseline="-10416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130"/>
                        </a:lnSpc>
                      </a:pPr>
                      <a:r>
                        <a:rPr sz="2100" spc="-5" dirty="0">
                          <a:latin typeface="Arial"/>
                          <a:cs typeface="Arial"/>
                        </a:rPr>
                        <a:t>140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130"/>
                        </a:lnSpc>
                      </a:pPr>
                      <a:r>
                        <a:rPr sz="2100" spc="-5" dirty="0">
                          <a:latin typeface="Arial"/>
                          <a:cs typeface="Arial"/>
                        </a:rPr>
                        <a:t>12</a:t>
                      </a:r>
                      <a:endParaRPr sz="21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 gridSpan="3">
                  <a:txBody>
                    <a:bodyPr/>
                    <a:lstStyle/>
                    <a:p>
                      <a:pPr marL="423545">
                        <a:lnSpc>
                          <a:spcPts val="1165"/>
                        </a:lnSpc>
                      </a:pPr>
                      <a:r>
                        <a:rPr lang="en-US" sz="2100" spc="-55" dirty="0">
                          <a:latin typeface="Arial"/>
                          <a:cs typeface="Arial"/>
                        </a:rPr>
                        <a:t>Hàng</a:t>
                      </a:r>
                      <a:r>
                        <a:rPr lang="en-US" sz="2100" spc="-55" baseline="0" dirty="0">
                          <a:latin typeface="Arial"/>
                          <a:cs typeface="Arial"/>
                        </a:rPr>
                        <a:t> đợi</a:t>
                      </a:r>
                      <a:endParaRPr sz="21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184430" y="1439976"/>
            <a:ext cx="872579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solidFill>
                  <a:srgbClr val="00B050"/>
                </a:solidFill>
              </a:rPr>
              <a:t>Bộ nhớ </a:t>
            </a:r>
            <a:r>
              <a:rPr lang="vi-VN" altLang="ja-JP" sz="2200" dirty="0"/>
              <a:t>được </a:t>
            </a:r>
            <a:r>
              <a:rPr lang="vi-VN" altLang="ja-JP" sz="2200" dirty="0">
                <a:solidFill>
                  <a:srgbClr val="00B050"/>
                </a:solidFill>
              </a:rPr>
              <a:t>chia</a:t>
            </a:r>
            <a:r>
              <a:rPr lang="vi-VN" altLang="ja-JP" sz="2200" dirty="0"/>
              <a:t> thành </a:t>
            </a:r>
            <a:r>
              <a:rPr lang="vi-VN" altLang="ja-JP" sz="2200" b="1" i="1" dirty="0">
                <a:solidFill>
                  <a:srgbClr val="00B050"/>
                </a:solidFill>
              </a:rPr>
              <a:t>n</a:t>
            </a:r>
            <a:r>
              <a:rPr lang="vi-VN" altLang="ja-JP" sz="2200" dirty="0">
                <a:solidFill>
                  <a:srgbClr val="00B050"/>
                </a:solidFill>
              </a:rPr>
              <a:t> phần </a:t>
            </a:r>
            <a:endParaRPr lang="en-US" altLang="ja-JP" sz="2200" dirty="0">
              <a:solidFill>
                <a:srgbClr val="00B05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solidFill>
                  <a:srgbClr val="00B050"/>
                </a:solidFill>
              </a:rPr>
              <a:t>Mỗi phần </a:t>
            </a:r>
            <a:r>
              <a:rPr lang="vi-VN" altLang="ja-JP" sz="2200" dirty="0"/>
              <a:t>gọi là một </a:t>
            </a:r>
            <a:r>
              <a:rPr lang="vi-VN" altLang="ja-JP" sz="2200" i="1" dirty="0">
                <a:solidFill>
                  <a:srgbClr val="3C33F5"/>
                </a:solidFill>
              </a:rPr>
              <a:t>chương</a:t>
            </a:r>
            <a:r>
              <a:rPr lang="vi-VN" altLang="ja-JP" sz="2200" dirty="0"/>
              <a:t> (partition) </a:t>
            </a:r>
            <a:endParaRPr lang="en-US" altLang="ja-JP" sz="22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solidFill>
                  <a:srgbClr val="3C33F5"/>
                </a:solidFill>
              </a:rPr>
              <a:t>kích thước</a:t>
            </a:r>
            <a:r>
              <a:rPr lang="en-US" altLang="ja-JP" sz="2200" dirty="0"/>
              <a:t>:</a:t>
            </a:r>
            <a:r>
              <a:rPr lang="vi-VN" altLang="ja-JP" sz="2200" dirty="0"/>
              <a:t> không nhất thiết </a:t>
            </a:r>
            <a:r>
              <a:rPr lang="en-US" altLang="ja-JP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phải</a:t>
            </a:r>
            <a:r>
              <a:rPr lang="en-US" altLang="ja-JP" sz="2200" dirty="0"/>
              <a:t> </a:t>
            </a:r>
            <a:r>
              <a:rPr lang="vi-VN" altLang="ja-JP" sz="2200" dirty="0"/>
              <a:t>bằng nhau </a:t>
            </a:r>
            <a:endParaRPr lang="en-US" altLang="ja-JP" sz="22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200" dirty="0"/>
              <a:t>được </a:t>
            </a:r>
            <a:r>
              <a:rPr lang="vi-VN" altLang="ja-JP" sz="2200" dirty="0">
                <a:solidFill>
                  <a:srgbClr val="00B050"/>
                </a:solidFill>
              </a:rPr>
              <a:t>sử dụng </a:t>
            </a:r>
            <a:r>
              <a:rPr lang="vi-VN" altLang="ja-JP" sz="2200" dirty="0"/>
              <a:t>như một </a:t>
            </a:r>
            <a:r>
              <a:rPr lang="vi-VN" altLang="ja-JP" sz="2200" dirty="0">
                <a:solidFill>
                  <a:srgbClr val="00B050"/>
                </a:solidFill>
              </a:rPr>
              <a:t>vùng nhớ độc lập </a:t>
            </a:r>
            <a:endParaRPr lang="en-US" altLang="ja-JP" sz="2200" dirty="0">
              <a:solidFill>
                <a:srgbClr val="00B050"/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200" dirty="0"/>
              <a:t>Tại </a:t>
            </a:r>
            <a:r>
              <a:rPr lang="vi-VN" altLang="ja-JP" sz="2200" dirty="0">
                <a:solidFill>
                  <a:srgbClr val="00B050"/>
                </a:solidFill>
              </a:rPr>
              <a:t>1 thời điểm </a:t>
            </a:r>
            <a:r>
              <a:rPr lang="vi-VN" altLang="ja-JP" sz="2200" dirty="0"/>
              <a:t>chỉ cho phép </a:t>
            </a:r>
            <a:r>
              <a:rPr lang="vi-VN" altLang="ja-JP" sz="2200" dirty="0">
                <a:solidFill>
                  <a:srgbClr val="00B050"/>
                </a:solidFill>
              </a:rPr>
              <a:t>1 chương trình </a:t>
            </a:r>
            <a:r>
              <a:rPr lang="vi-VN" altLang="ja-JP" sz="2200" dirty="0"/>
              <a:t>tồn tại </a:t>
            </a:r>
            <a:endParaRPr lang="en-US" altLang="ja-JP" sz="2200" dirty="0"/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200" dirty="0"/>
              <a:t>Các chương trình nằm </a:t>
            </a:r>
            <a:r>
              <a:rPr lang="vi-VN" altLang="ja-JP" sz="2200" dirty="0">
                <a:solidFill>
                  <a:srgbClr val="00B050"/>
                </a:solidFill>
              </a:rPr>
              <a:t>trong vùng nhớ</a:t>
            </a:r>
            <a:r>
              <a:rPr lang="vi-VN" altLang="ja-JP" sz="2200" dirty="0"/>
              <a:t> cho </a:t>
            </a:r>
            <a:r>
              <a:rPr lang="vi-VN" altLang="ja-JP" sz="2200" dirty="0">
                <a:solidFill>
                  <a:srgbClr val="00B050"/>
                </a:solidFill>
              </a:rPr>
              <a:t>tới khi kết thúc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200" dirty="0"/>
              <a:t>Ví dụ: Xét hệ thống:</a:t>
            </a:r>
            <a:endParaRPr kumimoji="1" lang="ja-JP" altLang="en-US" sz="2200" dirty="0"/>
          </a:p>
        </p:txBody>
      </p:sp>
      <p:sp>
        <p:nvSpPr>
          <p:cNvPr id="41" name="TextBox 40"/>
          <p:cNvSpPr txBox="1"/>
          <p:nvPr/>
        </p:nvSpPr>
        <p:spPr>
          <a:xfrm>
            <a:off x="1551683" y="3815529"/>
            <a:ext cx="322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rgbClr val="3C33F5"/>
                </a:solidFill>
              </a:rPr>
              <a:t>0</a:t>
            </a:r>
            <a:endParaRPr kumimoji="1" lang="ja-JP" altLang="en-US" sz="2400" dirty="0">
              <a:solidFill>
                <a:srgbClr val="3C33F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63491" y="4348929"/>
            <a:ext cx="711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rgbClr val="3C33F5"/>
                </a:solidFill>
              </a:rPr>
              <a:t>150</a:t>
            </a:r>
            <a:endParaRPr kumimoji="1" lang="ja-JP" altLang="en-US" sz="2400" dirty="0">
              <a:solidFill>
                <a:srgbClr val="3C33F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63031" y="5034729"/>
            <a:ext cx="711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rgbClr val="3C33F5"/>
                </a:solidFill>
              </a:rPr>
              <a:t>300</a:t>
            </a:r>
            <a:endParaRPr kumimoji="1" lang="ja-JP" altLang="en-US" sz="2400" dirty="0">
              <a:solidFill>
                <a:srgbClr val="3C33F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63030" y="5872929"/>
            <a:ext cx="711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rgbClr val="3C33F5"/>
                </a:solidFill>
              </a:rPr>
              <a:t>500</a:t>
            </a:r>
            <a:endParaRPr kumimoji="1" lang="ja-JP" altLang="en-US" sz="2400" dirty="0">
              <a:solidFill>
                <a:srgbClr val="3C33F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95952" y="6442525"/>
            <a:ext cx="711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rgbClr val="3C33F5"/>
                </a:solidFill>
              </a:rPr>
              <a:t>600</a:t>
            </a:r>
            <a:endParaRPr kumimoji="1" lang="ja-JP" altLang="en-US" sz="2400" dirty="0">
              <a:solidFill>
                <a:srgbClr val="3C33F5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2.1 Chiến lược phân chương cố định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23420" y="1026500"/>
            <a:ext cx="8686800" cy="375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Nguyên tắc</a:t>
            </a:r>
          </a:p>
        </p:txBody>
      </p:sp>
    </p:spTree>
    <p:extLst>
      <p:ext uri="{BB962C8B-B14F-4D97-AF65-F5344CB8AC3E}">
        <p14:creationId xmlns:p14="http://schemas.microsoft.com/office/powerpoint/2010/main" val="195323673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 animBg="1"/>
      <p:bldP spid="9" grpId="0" animBg="1"/>
      <p:bldP spid="14" grpId="0" animBg="1"/>
      <p:bldP spid="15" grpId="0" animBg="1"/>
      <p:bldP spid="41" grpId="0"/>
      <p:bldP spid="42" grpId="0"/>
      <p:bldP spid="43" grpId="0"/>
      <p:bldP spid="44" grpId="0"/>
      <p:bldP spid="4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155648" y="6509762"/>
            <a:ext cx="7557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92766" y="1482258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92766" y="1783131"/>
            <a:ext cx="133482" cy="13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68309" y="2123613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17931" y="2399419"/>
            <a:ext cx="107536" cy="107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68309" y="2704467"/>
            <a:ext cx="107536" cy="1074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17931" y="2980273"/>
            <a:ext cx="107536" cy="107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17931" y="3256077"/>
            <a:ext cx="107536" cy="107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68309" y="3561127"/>
            <a:ext cx="107536" cy="1074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17931" y="3836931"/>
            <a:ext cx="107536" cy="107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92766" y="4151997"/>
            <a:ext cx="133482" cy="13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60053" y="4474663"/>
            <a:ext cx="6569574" cy="2140451"/>
          </a:xfrm>
          <a:custGeom>
            <a:avLst/>
            <a:gdLst/>
            <a:ahLst/>
            <a:cxnLst/>
            <a:rect l="l" t="t" r="r" b="b"/>
            <a:pathLst>
              <a:path w="3312160" h="1080135">
                <a:moveTo>
                  <a:pt x="1080008" y="0"/>
                </a:moveTo>
                <a:lnTo>
                  <a:pt x="1016548" y="916"/>
                </a:lnTo>
                <a:lnTo>
                  <a:pt x="954054" y="3632"/>
                </a:lnTo>
                <a:lnTo>
                  <a:pt x="892628" y="8098"/>
                </a:lnTo>
                <a:lnTo>
                  <a:pt x="832369" y="14261"/>
                </a:lnTo>
                <a:lnTo>
                  <a:pt x="773380" y="22072"/>
                </a:lnTo>
                <a:lnTo>
                  <a:pt x="715762" y="31481"/>
                </a:lnTo>
                <a:lnTo>
                  <a:pt x="659616" y="42435"/>
                </a:lnTo>
                <a:lnTo>
                  <a:pt x="605044" y="54885"/>
                </a:lnTo>
                <a:lnTo>
                  <a:pt x="552146" y="68781"/>
                </a:lnTo>
                <a:lnTo>
                  <a:pt x="501025" y="84071"/>
                </a:lnTo>
                <a:lnTo>
                  <a:pt x="451780" y="100704"/>
                </a:lnTo>
                <a:lnTo>
                  <a:pt x="404514" y="118631"/>
                </a:lnTo>
                <a:lnTo>
                  <a:pt x="359328" y="137800"/>
                </a:lnTo>
                <a:lnTo>
                  <a:pt x="316324" y="158162"/>
                </a:lnTo>
                <a:lnTo>
                  <a:pt x="275601" y="179664"/>
                </a:lnTo>
                <a:lnTo>
                  <a:pt x="237263" y="202257"/>
                </a:lnTo>
                <a:lnTo>
                  <a:pt x="201409" y="225890"/>
                </a:lnTo>
                <a:lnTo>
                  <a:pt x="168142" y="250512"/>
                </a:lnTo>
                <a:lnTo>
                  <a:pt x="137562" y="276073"/>
                </a:lnTo>
                <a:lnTo>
                  <a:pt x="109771" y="302522"/>
                </a:lnTo>
                <a:lnTo>
                  <a:pt x="62962" y="357881"/>
                </a:lnTo>
                <a:lnTo>
                  <a:pt x="28523" y="416184"/>
                </a:lnTo>
                <a:lnTo>
                  <a:pt x="7265" y="477027"/>
                </a:lnTo>
                <a:lnTo>
                  <a:pt x="0" y="540004"/>
                </a:lnTo>
                <a:lnTo>
                  <a:pt x="1833" y="571733"/>
                </a:lnTo>
                <a:lnTo>
                  <a:pt x="16196" y="633693"/>
                </a:lnTo>
                <a:lnTo>
                  <a:pt x="44145" y="693317"/>
                </a:lnTo>
                <a:lnTo>
                  <a:pt x="84871" y="750199"/>
                </a:lnTo>
                <a:lnTo>
                  <a:pt x="137562" y="803934"/>
                </a:lnTo>
                <a:lnTo>
                  <a:pt x="168142" y="829495"/>
                </a:lnTo>
                <a:lnTo>
                  <a:pt x="201409" y="854117"/>
                </a:lnTo>
                <a:lnTo>
                  <a:pt x="237263" y="877750"/>
                </a:lnTo>
                <a:lnTo>
                  <a:pt x="275601" y="900343"/>
                </a:lnTo>
                <a:lnTo>
                  <a:pt x="316324" y="921845"/>
                </a:lnTo>
                <a:lnTo>
                  <a:pt x="359328" y="942207"/>
                </a:lnTo>
                <a:lnTo>
                  <a:pt x="404514" y="961376"/>
                </a:lnTo>
                <a:lnTo>
                  <a:pt x="451780" y="979303"/>
                </a:lnTo>
                <a:lnTo>
                  <a:pt x="501025" y="995936"/>
                </a:lnTo>
                <a:lnTo>
                  <a:pt x="552146" y="1011226"/>
                </a:lnTo>
                <a:lnTo>
                  <a:pt x="605044" y="1025122"/>
                </a:lnTo>
                <a:lnTo>
                  <a:pt x="659616" y="1037572"/>
                </a:lnTo>
                <a:lnTo>
                  <a:pt x="715762" y="1048526"/>
                </a:lnTo>
                <a:lnTo>
                  <a:pt x="773380" y="1057935"/>
                </a:lnTo>
                <a:lnTo>
                  <a:pt x="832369" y="1065746"/>
                </a:lnTo>
                <a:lnTo>
                  <a:pt x="892628" y="1071909"/>
                </a:lnTo>
                <a:lnTo>
                  <a:pt x="954054" y="1076375"/>
                </a:lnTo>
                <a:lnTo>
                  <a:pt x="1016548" y="1079091"/>
                </a:lnTo>
                <a:lnTo>
                  <a:pt x="1080008" y="1080008"/>
                </a:lnTo>
                <a:lnTo>
                  <a:pt x="1143467" y="1079091"/>
                </a:lnTo>
                <a:lnTo>
                  <a:pt x="1205961" y="1076375"/>
                </a:lnTo>
                <a:lnTo>
                  <a:pt x="1267387" y="1071909"/>
                </a:lnTo>
                <a:lnTo>
                  <a:pt x="1327646" y="1065746"/>
                </a:lnTo>
                <a:lnTo>
                  <a:pt x="1386635" y="1057935"/>
                </a:lnTo>
                <a:lnTo>
                  <a:pt x="1444253" y="1048526"/>
                </a:lnTo>
                <a:lnTo>
                  <a:pt x="1500399" y="1037572"/>
                </a:lnTo>
                <a:lnTo>
                  <a:pt x="1554971" y="1025122"/>
                </a:lnTo>
                <a:lnTo>
                  <a:pt x="1607869" y="1011226"/>
                </a:lnTo>
                <a:lnTo>
                  <a:pt x="1656012" y="996827"/>
                </a:lnTo>
                <a:lnTo>
                  <a:pt x="1653033" y="995936"/>
                </a:lnTo>
                <a:lnTo>
                  <a:pt x="1603789" y="979303"/>
                </a:lnTo>
                <a:lnTo>
                  <a:pt x="1556523" y="961376"/>
                </a:lnTo>
                <a:lnTo>
                  <a:pt x="1511337" y="942207"/>
                </a:lnTo>
                <a:lnTo>
                  <a:pt x="1468332" y="921845"/>
                </a:lnTo>
                <a:lnTo>
                  <a:pt x="1427610" y="900343"/>
                </a:lnTo>
                <a:lnTo>
                  <a:pt x="1389271" y="877750"/>
                </a:lnTo>
                <a:lnTo>
                  <a:pt x="1353418" y="854117"/>
                </a:lnTo>
                <a:lnTo>
                  <a:pt x="1320151" y="829495"/>
                </a:lnTo>
                <a:lnTo>
                  <a:pt x="1289571" y="803934"/>
                </a:lnTo>
                <a:lnTo>
                  <a:pt x="1261780" y="777485"/>
                </a:lnTo>
                <a:lnTo>
                  <a:pt x="1214970" y="722126"/>
                </a:lnTo>
                <a:lnTo>
                  <a:pt x="1180532" y="663823"/>
                </a:lnTo>
                <a:lnTo>
                  <a:pt x="1159274" y="602980"/>
                </a:lnTo>
                <a:lnTo>
                  <a:pt x="1152008" y="540004"/>
                </a:lnTo>
                <a:lnTo>
                  <a:pt x="1153842" y="508274"/>
                </a:lnTo>
                <a:lnTo>
                  <a:pt x="1168205" y="446314"/>
                </a:lnTo>
                <a:lnTo>
                  <a:pt x="1196154" y="386690"/>
                </a:lnTo>
                <a:lnTo>
                  <a:pt x="1236880" y="329808"/>
                </a:lnTo>
                <a:lnTo>
                  <a:pt x="1289571" y="276073"/>
                </a:lnTo>
                <a:lnTo>
                  <a:pt x="1320151" y="250512"/>
                </a:lnTo>
                <a:lnTo>
                  <a:pt x="1353418" y="225890"/>
                </a:lnTo>
                <a:lnTo>
                  <a:pt x="1389271" y="202257"/>
                </a:lnTo>
                <a:lnTo>
                  <a:pt x="1427610" y="179664"/>
                </a:lnTo>
                <a:lnTo>
                  <a:pt x="1468332" y="158162"/>
                </a:lnTo>
                <a:lnTo>
                  <a:pt x="1511337" y="137800"/>
                </a:lnTo>
                <a:lnTo>
                  <a:pt x="1556523" y="118631"/>
                </a:lnTo>
                <a:lnTo>
                  <a:pt x="1603789" y="100704"/>
                </a:lnTo>
                <a:lnTo>
                  <a:pt x="1653033" y="84071"/>
                </a:lnTo>
                <a:lnTo>
                  <a:pt x="1656012" y="83180"/>
                </a:lnTo>
                <a:lnTo>
                  <a:pt x="1607869" y="68781"/>
                </a:lnTo>
                <a:lnTo>
                  <a:pt x="1554971" y="54885"/>
                </a:lnTo>
                <a:lnTo>
                  <a:pt x="1500399" y="42435"/>
                </a:lnTo>
                <a:lnTo>
                  <a:pt x="1444253" y="31481"/>
                </a:lnTo>
                <a:lnTo>
                  <a:pt x="1386635" y="22072"/>
                </a:lnTo>
                <a:lnTo>
                  <a:pt x="1327646" y="14261"/>
                </a:lnTo>
                <a:lnTo>
                  <a:pt x="1267387" y="8098"/>
                </a:lnTo>
                <a:lnTo>
                  <a:pt x="1205961" y="3632"/>
                </a:lnTo>
                <a:lnTo>
                  <a:pt x="1143467" y="916"/>
                </a:lnTo>
                <a:lnTo>
                  <a:pt x="1080008" y="0"/>
                </a:lnTo>
                <a:close/>
              </a:path>
              <a:path w="3312160" h="1080135">
                <a:moveTo>
                  <a:pt x="2232016" y="0"/>
                </a:moveTo>
                <a:lnTo>
                  <a:pt x="2168557" y="916"/>
                </a:lnTo>
                <a:lnTo>
                  <a:pt x="2106063" y="3632"/>
                </a:lnTo>
                <a:lnTo>
                  <a:pt x="2044636" y="8098"/>
                </a:lnTo>
                <a:lnTo>
                  <a:pt x="1984378" y="14261"/>
                </a:lnTo>
                <a:lnTo>
                  <a:pt x="1925389" y="22072"/>
                </a:lnTo>
                <a:lnTo>
                  <a:pt x="1867771" y="31481"/>
                </a:lnTo>
                <a:lnTo>
                  <a:pt x="1811625" y="42435"/>
                </a:lnTo>
                <a:lnTo>
                  <a:pt x="1757053" y="54885"/>
                </a:lnTo>
                <a:lnTo>
                  <a:pt x="1704155" y="68781"/>
                </a:lnTo>
                <a:lnTo>
                  <a:pt x="1656012" y="83180"/>
                </a:lnTo>
                <a:lnTo>
                  <a:pt x="1658991" y="84071"/>
                </a:lnTo>
                <a:lnTo>
                  <a:pt x="1708235" y="100704"/>
                </a:lnTo>
                <a:lnTo>
                  <a:pt x="1755501" y="118631"/>
                </a:lnTo>
                <a:lnTo>
                  <a:pt x="1800687" y="137800"/>
                </a:lnTo>
                <a:lnTo>
                  <a:pt x="1843691" y="158162"/>
                </a:lnTo>
                <a:lnTo>
                  <a:pt x="1884414" y="179664"/>
                </a:lnTo>
                <a:lnTo>
                  <a:pt x="1922752" y="202257"/>
                </a:lnTo>
                <a:lnTo>
                  <a:pt x="1958606" y="225890"/>
                </a:lnTo>
                <a:lnTo>
                  <a:pt x="1991873" y="250512"/>
                </a:lnTo>
                <a:lnTo>
                  <a:pt x="2022453" y="276073"/>
                </a:lnTo>
                <a:lnTo>
                  <a:pt x="2050244" y="302522"/>
                </a:lnTo>
                <a:lnTo>
                  <a:pt x="2097053" y="357881"/>
                </a:lnTo>
                <a:lnTo>
                  <a:pt x="2131492" y="416184"/>
                </a:lnTo>
                <a:lnTo>
                  <a:pt x="2152750" y="477027"/>
                </a:lnTo>
                <a:lnTo>
                  <a:pt x="2160016" y="540004"/>
                </a:lnTo>
                <a:lnTo>
                  <a:pt x="2158182" y="571733"/>
                </a:lnTo>
                <a:lnTo>
                  <a:pt x="2143819" y="633693"/>
                </a:lnTo>
                <a:lnTo>
                  <a:pt x="2115870" y="693317"/>
                </a:lnTo>
                <a:lnTo>
                  <a:pt x="2075144" y="750199"/>
                </a:lnTo>
                <a:lnTo>
                  <a:pt x="2022453" y="803934"/>
                </a:lnTo>
                <a:lnTo>
                  <a:pt x="1991873" y="829495"/>
                </a:lnTo>
                <a:lnTo>
                  <a:pt x="1958606" y="854117"/>
                </a:lnTo>
                <a:lnTo>
                  <a:pt x="1922752" y="877750"/>
                </a:lnTo>
                <a:lnTo>
                  <a:pt x="1884414" y="900343"/>
                </a:lnTo>
                <a:lnTo>
                  <a:pt x="1843691" y="921845"/>
                </a:lnTo>
                <a:lnTo>
                  <a:pt x="1800687" y="942207"/>
                </a:lnTo>
                <a:lnTo>
                  <a:pt x="1755501" y="961376"/>
                </a:lnTo>
                <a:lnTo>
                  <a:pt x="1708235" y="979303"/>
                </a:lnTo>
                <a:lnTo>
                  <a:pt x="1658991" y="995936"/>
                </a:lnTo>
                <a:lnTo>
                  <a:pt x="1656012" y="996827"/>
                </a:lnTo>
                <a:lnTo>
                  <a:pt x="1704155" y="1011226"/>
                </a:lnTo>
                <a:lnTo>
                  <a:pt x="1757053" y="1025122"/>
                </a:lnTo>
                <a:lnTo>
                  <a:pt x="1811625" y="1037572"/>
                </a:lnTo>
                <a:lnTo>
                  <a:pt x="1867771" y="1048526"/>
                </a:lnTo>
                <a:lnTo>
                  <a:pt x="1925389" y="1057935"/>
                </a:lnTo>
                <a:lnTo>
                  <a:pt x="1984378" y="1065746"/>
                </a:lnTo>
                <a:lnTo>
                  <a:pt x="2044636" y="1071909"/>
                </a:lnTo>
                <a:lnTo>
                  <a:pt x="2106063" y="1076375"/>
                </a:lnTo>
                <a:lnTo>
                  <a:pt x="2168557" y="1079091"/>
                </a:lnTo>
                <a:lnTo>
                  <a:pt x="2232016" y="1080008"/>
                </a:lnTo>
                <a:lnTo>
                  <a:pt x="2295476" y="1079091"/>
                </a:lnTo>
                <a:lnTo>
                  <a:pt x="2357970" y="1076375"/>
                </a:lnTo>
                <a:lnTo>
                  <a:pt x="2419396" y="1071909"/>
                </a:lnTo>
                <a:lnTo>
                  <a:pt x="2479655" y="1065746"/>
                </a:lnTo>
                <a:lnTo>
                  <a:pt x="2538644" y="1057935"/>
                </a:lnTo>
                <a:lnTo>
                  <a:pt x="2596262" y="1048526"/>
                </a:lnTo>
                <a:lnTo>
                  <a:pt x="2652407" y="1037572"/>
                </a:lnTo>
                <a:lnTo>
                  <a:pt x="2706980" y="1025122"/>
                </a:lnTo>
                <a:lnTo>
                  <a:pt x="2759878" y="1011226"/>
                </a:lnTo>
                <a:lnTo>
                  <a:pt x="2810999" y="995936"/>
                </a:lnTo>
                <a:lnTo>
                  <a:pt x="2860244" y="979303"/>
                </a:lnTo>
                <a:lnTo>
                  <a:pt x="2907510" y="961376"/>
                </a:lnTo>
                <a:lnTo>
                  <a:pt x="2952695" y="942207"/>
                </a:lnTo>
                <a:lnTo>
                  <a:pt x="2995700" y="921845"/>
                </a:lnTo>
                <a:lnTo>
                  <a:pt x="3036423" y="900343"/>
                </a:lnTo>
                <a:lnTo>
                  <a:pt x="3074761" y="877750"/>
                </a:lnTo>
                <a:lnTo>
                  <a:pt x="3110615" y="854117"/>
                </a:lnTo>
                <a:lnTo>
                  <a:pt x="3143882" y="829495"/>
                </a:lnTo>
                <a:lnTo>
                  <a:pt x="3174462" y="803934"/>
                </a:lnTo>
                <a:lnTo>
                  <a:pt x="3202252" y="777485"/>
                </a:lnTo>
                <a:lnTo>
                  <a:pt x="3249062" y="722126"/>
                </a:lnTo>
                <a:lnTo>
                  <a:pt x="3283501" y="663823"/>
                </a:lnTo>
                <a:lnTo>
                  <a:pt x="3304758" y="602980"/>
                </a:lnTo>
                <a:lnTo>
                  <a:pt x="3312024" y="540004"/>
                </a:lnTo>
                <a:lnTo>
                  <a:pt x="3310191" y="508274"/>
                </a:lnTo>
                <a:lnTo>
                  <a:pt x="3295828" y="446314"/>
                </a:lnTo>
                <a:lnTo>
                  <a:pt x="3267879" y="386690"/>
                </a:lnTo>
                <a:lnTo>
                  <a:pt x="3227153" y="329808"/>
                </a:lnTo>
                <a:lnTo>
                  <a:pt x="3174462" y="276073"/>
                </a:lnTo>
                <a:lnTo>
                  <a:pt x="3143882" y="250512"/>
                </a:lnTo>
                <a:lnTo>
                  <a:pt x="3110615" y="225890"/>
                </a:lnTo>
                <a:lnTo>
                  <a:pt x="3074761" y="202257"/>
                </a:lnTo>
                <a:lnTo>
                  <a:pt x="3036423" y="179664"/>
                </a:lnTo>
                <a:lnTo>
                  <a:pt x="2995700" y="158162"/>
                </a:lnTo>
                <a:lnTo>
                  <a:pt x="2952695" y="137800"/>
                </a:lnTo>
                <a:lnTo>
                  <a:pt x="2907510" y="118631"/>
                </a:lnTo>
                <a:lnTo>
                  <a:pt x="2860244" y="100704"/>
                </a:lnTo>
                <a:lnTo>
                  <a:pt x="2810999" y="84071"/>
                </a:lnTo>
                <a:lnTo>
                  <a:pt x="2759878" y="68781"/>
                </a:lnTo>
                <a:lnTo>
                  <a:pt x="2706980" y="54885"/>
                </a:lnTo>
                <a:lnTo>
                  <a:pt x="2652407" y="42435"/>
                </a:lnTo>
                <a:lnTo>
                  <a:pt x="2596262" y="31481"/>
                </a:lnTo>
                <a:lnTo>
                  <a:pt x="2538644" y="22072"/>
                </a:lnTo>
                <a:lnTo>
                  <a:pt x="2479655" y="14261"/>
                </a:lnTo>
                <a:lnTo>
                  <a:pt x="2419396" y="8098"/>
                </a:lnTo>
                <a:lnTo>
                  <a:pt x="2357970" y="3632"/>
                </a:lnTo>
                <a:lnTo>
                  <a:pt x="2295476" y="916"/>
                </a:lnTo>
                <a:lnTo>
                  <a:pt x="2232016" y="0"/>
                </a:lnTo>
                <a:close/>
              </a:path>
              <a:path w="3312160" h="1080135">
                <a:moveTo>
                  <a:pt x="1656012" y="83180"/>
                </a:moveTo>
                <a:lnTo>
                  <a:pt x="1603789" y="100704"/>
                </a:lnTo>
                <a:lnTo>
                  <a:pt x="1556523" y="118631"/>
                </a:lnTo>
                <a:lnTo>
                  <a:pt x="1511337" y="137800"/>
                </a:lnTo>
                <a:lnTo>
                  <a:pt x="1468332" y="158162"/>
                </a:lnTo>
                <a:lnTo>
                  <a:pt x="1427610" y="179664"/>
                </a:lnTo>
                <a:lnTo>
                  <a:pt x="1389271" y="202257"/>
                </a:lnTo>
                <a:lnTo>
                  <a:pt x="1353418" y="225890"/>
                </a:lnTo>
                <a:lnTo>
                  <a:pt x="1320151" y="250512"/>
                </a:lnTo>
                <a:lnTo>
                  <a:pt x="1289571" y="276073"/>
                </a:lnTo>
                <a:lnTo>
                  <a:pt x="1261780" y="302522"/>
                </a:lnTo>
                <a:lnTo>
                  <a:pt x="1214970" y="357881"/>
                </a:lnTo>
                <a:lnTo>
                  <a:pt x="1180532" y="416184"/>
                </a:lnTo>
                <a:lnTo>
                  <a:pt x="1159274" y="477027"/>
                </a:lnTo>
                <a:lnTo>
                  <a:pt x="1152008" y="540004"/>
                </a:lnTo>
                <a:lnTo>
                  <a:pt x="1153842" y="571733"/>
                </a:lnTo>
                <a:lnTo>
                  <a:pt x="1168205" y="633693"/>
                </a:lnTo>
                <a:lnTo>
                  <a:pt x="1196154" y="693317"/>
                </a:lnTo>
                <a:lnTo>
                  <a:pt x="1236880" y="750199"/>
                </a:lnTo>
                <a:lnTo>
                  <a:pt x="1289571" y="803934"/>
                </a:lnTo>
                <a:lnTo>
                  <a:pt x="1320151" y="829495"/>
                </a:lnTo>
                <a:lnTo>
                  <a:pt x="1353418" y="854117"/>
                </a:lnTo>
                <a:lnTo>
                  <a:pt x="1389271" y="877750"/>
                </a:lnTo>
                <a:lnTo>
                  <a:pt x="1427610" y="900343"/>
                </a:lnTo>
                <a:lnTo>
                  <a:pt x="1468332" y="921845"/>
                </a:lnTo>
                <a:lnTo>
                  <a:pt x="1511337" y="942207"/>
                </a:lnTo>
                <a:lnTo>
                  <a:pt x="1556523" y="961376"/>
                </a:lnTo>
                <a:lnTo>
                  <a:pt x="1603789" y="979303"/>
                </a:lnTo>
                <a:lnTo>
                  <a:pt x="1653033" y="995936"/>
                </a:lnTo>
                <a:lnTo>
                  <a:pt x="1656012" y="996827"/>
                </a:lnTo>
                <a:lnTo>
                  <a:pt x="1658991" y="995936"/>
                </a:lnTo>
                <a:lnTo>
                  <a:pt x="1708235" y="979303"/>
                </a:lnTo>
                <a:lnTo>
                  <a:pt x="1755501" y="961376"/>
                </a:lnTo>
                <a:lnTo>
                  <a:pt x="1800687" y="942207"/>
                </a:lnTo>
                <a:lnTo>
                  <a:pt x="1843691" y="921845"/>
                </a:lnTo>
                <a:lnTo>
                  <a:pt x="1884414" y="900343"/>
                </a:lnTo>
                <a:lnTo>
                  <a:pt x="1922752" y="877750"/>
                </a:lnTo>
                <a:lnTo>
                  <a:pt x="1958606" y="854117"/>
                </a:lnTo>
                <a:lnTo>
                  <a:pt x="1991873" y="829495"/>
                </a:lnTo>
                <a:lnTo>
                  <a:pt x="2022453" y="803934"/>
                </a:lnTo>
                <a:lnTo>
                  <a:pt x="2050244" y="777485"/>
                </a:lnTo>
                <a:lnTo>
                  <a:pt x="2097053" y="722126"/>
                </a:lnTo>
                <a:lnTo>
                  <a:pt x="2131492" y="663823"/>
                </a:lnTo>
                <a:lnTo>
                  <a:pt x="2152750" y="602980"/>
                </a:lnTo>
                <a:lnTo>
                  <a:pt x="2160016" y="540004"/>
                </a:lnTo>
                <a:lnTo>
                  <a:pt x="2158182" y="508274"/>
                </a:lnTo>
                <a:lnTo>
                  <a:pt x="2143819" y="446314"/>
                </a:lnTo>
                <a:lnTo>
                  <a:pt x="2115870" y="386690"/>
                </a:lnTo>
                <a:lnTo>
                  <a:pt x="2075144" y="329808"/>
                </a:lnTo>
                <a:lnTo>
                  <a:pt x="2022453" y="276073"/>
                </a:lnTo>
                <a:lnTo>
                  <a:pt x="1991873" y="250512"/>
                </a:lnTo>
                <a:lnTo>
                  <a:pt x="1958606" y="225890"/>
                </a:lnTo>
                <a:lnTo>
                  <a:pt x="1922752" y="202257"/>
                </a:lnTo>
                <a:lnTo>
                  <a:pt x="1884414" y="179664"/>
                </a:lnTo>
                <a:lnTo>
                  <a:pt x="1843691" y="158162"/>
                </a:lnTo>
                <a:lnTo>
                  <a:pt x="1800687" y="137800"/>
                </a:lnTo>
                <a:lnTo>
                  <a:pt x="1755501" y="118631"/>
                </a:lnTo>
                <a:lnTo>
                  <a:pt x="1708235" y="100704"/>
                </a:lnTo>
                <a:lnTo>
                  <a:pt x="1658991" y="84071"/>
                </a:lnTo>
                <a:lnTo>
                  <a:pt x="1656012" y="8318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60054" y="4474663"/>
            <a:ext cx="4284833" cy="2140451"/>
          </a:xfrm>
          <a:custGeom>
            <a:avLst/>
            <a:gdLst/>
            <a:ahLst/>
            <a:cxnLst/>
            <a:rect l="l" t="t" r="r" b="b"/>
            <a:pathLst>
              <a:path w="2160270" h="1080135">
                <a:moveTo>
                  <a:pt x="2160016" y="540004"/>
                </a:moveTo>
                <a:lnTo>
                  <a:pt x="2152750" y="477027"/>
                </a:lnTo>
                <a:lnTo>
                  <a:pt x="2131492" y="416184"/>
                </a:lnTo>
                <a:lnTo>
                  <a:pt x="2097053" y="357881"/>
                </a:lnTo>
                <a:lnTo>
                  <a:pt x="2050244" y="302522"/>
                </a:lnTo>
                <a:lnTo>
                  <a:pt x="2022453" y="276073"/>
                </a:lnTo>
                <a:lnTo>
                  <a:pt x="1991873" y="250512"/>
                </a:lnTo>
                <a:lnTo>
                  <a:pt x="1958606" y="225890"/>
                </a:lnTo>
                <a:lnTo>
                  <a:pt x="1922752" y="202257"/>
                </a:lnTo>
                <a:lnTo>
                  <a:pt x="1884414" y="179664"/>
                </a:lnTo>
                <a:lnTo>
                  <a:pt x="1843691" y="158162"/>
                </a:lnTo>
                <a:lnTo>
                  <a:pt x="1800687" y="137800"/>
                </a:lnTo>
                <a:lnTo>
                  <a:pt x="1755501" y="118631"/>
                </a:lnTo>
                <a:lnTo>
                  <a:pt x="1708235" y="100704"/>
                </a:lnTo>
                <a:lnTo>
                  <a:pt x="1658991" y="84071"/>
                </a:lnTo>
                <a:lnTo>
                  <a:pt x="1607869" y="68781"/>
                </a:lnTo>
                <a:lnTo>
                  <a:pt x="1554971" y="54885"/>
                </a:lnTo>
                <a:lnTo>
                  <a:pt x="1500399" y="42435"/>
                </a:lnTo>
                <a:lnTo>
                  <a:pt x="1444253" y="31481"/>
                </a:lnTo>
                <a:lnTo>
                  <a:pt x="1386635" y="22072"/>
                </a:lnTo>
                <a:lnTo>
                  <a:pt x="1327646" y="14261"/>
                </a:lnTo>
                <a:lnTo>
                  <a:pt x="1267387" y="8098"/>
                </a:lnTo>
                <a:lnTo>
                  <a:pt x="1205961" y="3632"/>
                </a:lnTo>
                <a:lnTo>
                  <a:pt x="1143467" y="916"/>
                </a:lnTo>
                <a:lnTo>
                  <a:pt x="1080008" y="0"/>
                </a:lnTo>
                <a:lnTo>
                  <a:pt x="1016548" y="916"/>
                </a:lnTo>
                <a:lnTo>
                  <a:pt x="954054" y="3632"/>
                </a:lnTo>
                <a:lnTo>
                  <a:pt x="892628" y="8098"/>
                </a:lnTo>
                <a:lnTo>
                  <a:pt x="832369" y="14261"/>
                </a:lnTo>
                <a:lnTo>
                  <a:pt x="773380" y="22072"/>
                </a:lnTo>
                <a:lnTo>
                  <a:pt x="715762" y="31481"/>
                </a:lnTo>
                <a:lnTo>
                  <a:pt x="659616" y="42435"/>
                </a:lnTo>
                <a:lnTo>
                  <a:pt x="605044" y="54885"/>
                </a:lnTo>
                <a:lnTo>
                  <a:pt x="552146" y="68781"/>
                </a:lnTo>
                <a:lnTo>
                  <a:pt x="501025" y="84071"/>
                </a:lnTo>
                <a:lnTo>
                  <a:pt x="451780" y="100704"/>
                </a:lnTo>
                <a:lnTo>
                  <a:pt x="404514" y="118631"/>
                </a:lnTo>
                <a:lnTo>
                  <a:pt x="359328" y="137800"/>
                </a:lnTo>
                <a:lnTo>
                  <a:pt x="316324" y="158162"/>
                </a:lnTo>
                <a:lnTo>
                  <a:pt x="275601" y="179664"/>
                </a:lnTo>
                <a:lnTo>
                  <a:pt x="237263" y="202257"/>
                </a:lnTo>
                <a:lnTo>
                  <a:pt x="201409" y="225890"/>
                </a:lnTo>
                <a:lnTo>
                  <a:pt x="168142" y="250512"/>
                </a:lnTo>
                <a:lnTo>
                  <a:pt x="137562" y="276073"/>
                </a:lnTo>
                <a:lnTo>
                  <a:pt x="109771" y="302522"/>
                </a:lnTo>
                <a:lnTo>
                  <a:pt x="62962" y="357881"/>
                </a:lnTo>
                <a:lnTo>
                  <a:pt x="28523" y="416184"/>
                </a:lnTo>
                <a:lnTo>
                  <a:pt x="7265" y="477027"/>
                </a:lnTo>
                <a:lnTo>
                  <a:pt x="0" y="540004"/>
                </a:lnTo>
                <a:lnTo>
                  <a:pt x="1833" y="571733"/>
                </a:lnTo>
                <a:lnTo>
                  <a:pt x="16196" y="633693"/>
                </a:lnTo>
                <a:lnTo>
                  <a:pt x="44145" y="693317"/>
                </a:lnTo>
                <a:lnTo>
                  <a:pt x="84871" y="750199"/>
                </a:lnTo>
                <a:lnTo>
                  <a:pt x="137562" y="803934"/>
                </a:lnTo>
                <a:lnTo>
                  <a:pt x="168142" y="829495"/>
                </a:lnTo>
                <a:lnTo>
                  <a:pt x="201409" y="854117"/>
                </a:lnTo>
                <a:lnTo>
                  <a:pt x="237263" y="877750"/>
                </a:lnTo>
                <a:lnTo>
                  <a:pt x="275601" y="900343"/>
                </a:lnTo>
                <a:lnTo>
                  <a:pt x="316324" y="921845"/>
                </a:lnTo>
                <a:lnTo>
                  <a:pt x="359328" y="942207"/>
                </a:lnTo>
                <a:lnTo>
                  <a:pt x="404514" y="961376"/>
                </a:lnTo>
                <a:lnTo>
                  <a:pt x="451780" y="979303"/>
                </a:lnTo>
                <a:lnTo>
                  <a:pt x="501025" y="995936"/>
                </a:lnTo>
                <a:lnTo>
                  <a:pt x="552146" y="1011226"/>
                </a:lnTo>
                <a:lnTo>
                  <a:pt x="605044" y="1025122"/>
                </a:lnTo>
                <a:lnTo>
                  <a:pt x="659616" y="1037572"/>
                </a:lnTo>
                <a:lnTo>
                  <a:pt x="715762" y="1048526"/>
                </a:lnTo>
                <a:lnTo>
                  <a:pt x="773380" y="1057935"/>
                </a:lnTo>
                <a:lnTo>
                  <a:pt x="832369" y="1065746"/>
                </a:lnTo>
                <a:lnTo>
                  <a:pt x="892628" y="1071909"/>
                </a:lnTo>
                <a:lnTo>
                  <a:pt x="954054" y="1076375"/>
                </a:lnTo>
                <a:lnTo>
                  <a:pt x="1016548" y="1079091"/>
                </a:lnTo>
                <a:lnTo>
                  <a:pt x="1080008" y="1080008"/>
                </a:lnTo>
                <a:lnTo>
                  <a:pt x="1143467" y="1079091"/>
                </a:lnTo>
                <a:lnTo>
                  <a:pt x="1205961" y="1076375"/>
                </a:lnTo>
                <a:lnTo>
                  <a:pt x="1267387" y="1071909"/>
                </a:lnTo>
                <a:lnTo>
                  <a:pt x="1327646" y="1065746"/>
                </a:lnTo>
                <a:lnTo>
                  <a:pt x="1386635" y="1057935"/>
                </a:lnTo>
                <a:lnTo>
                  <a:pt x="1444253" y="1048526"/>
                </a:lnTo>
                <a:lnTo>
                  <a:pt x="1500399" y="1037572"/>
                </a:lnTo>
                <a:lnTo>
                  <a:pt x="1554971" y="1025122"/>
                </a:lnTo>
                <a:lnTo>
                  <a:pt x="1607869" y="1011226"/>
                </a:lnTo>
                <a:lnTo>
                  <a:pt x="1658991" y="995936"/>
                </a:lnTo>
                <a:lnTo>
                  <a:pt x="1708235" y="979303"/>
                </a:lnTo>
                <a:lnTo>
                  <a:pt x="1755501" y="961376"/>
                </a:lnTo>
                <a:lnTo>
                  <a:pt x="1800687" y="942207"/>
                </a:lnTo>
                <a:lnTo>
                  <a:pt x="1843691" y="921845"/>
                </a:lnTo>
                <a:lnTo>
                  <a:pt x="1884414" y="900343"/>
                </a:lnTo>
                <a:lnTo>
                  <a:pt x="1922752" y="877750"/>
                </a:lnTo>
                <a:lnTo>
                  <a:pt x="1958606" y="854117"/>
                </a:lnTo>
                <a:lnTo>
                  <a:pt x="1991873" y="829495"/>
                </a:lnTo>
                <a:lnTo>
                  <a:pt x="2022453" y="803934"/>
                </a:lnTo>
                <a:lnTo>
                  <a:pt x="2050244" y="777485"/>
                </a:lnTo>
                <a:lnTo>
                  <a:pt x="2097053" y="722126"/>
                </a:lnTo>
                <a:lnTo>
                  <a:pt x="2131492" y="663823"/>
                </a:lnTo>
                <a:lnTo>
                  <a:pt x="2152750" y="602980"/>
                </a:lnTo>
                <a:lnTo>
                  <a:pt x="2160016" y="540004"/>
                </a:lnTo>
                <a:close/>
              </a:path>
            </a:pathLst>
          </a:custGeom>
          <a:ln w="126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987165" y="6230383"/>
            <a:ext cx="1430797" cy="346048"/>
          </a:xfrm>
          <a:prstGeom prst="rect">
            <a:avLst/>
          </a:prstGeom>
        </p:spPr>
        <p:txBody>
          <a:bodyPr vert="horz" wrap="square" lIns="0" tIns="22661" rIns="0" bIns="0" rtlCol="0">
            <a:spAutoFit/>
          </a:bodyPr>
          <a:lstStyle/>
          <a:p>
            <a:pPr marL="25179">
              <a:spcBef>
                <a:spcPts val="178"/>
              </a:spcBef>
            </a:pPr>
            <a:r>
              <a:rPr sz="2100" spc="-169" dirty="0">
                <a:latin typeface="Arial"/>
                <a:cs typeface="Arial"/>
              </a:rPr>
              <a:t>Ti</a:t>
            </a:r>
            <a:r>
              <a:rPr lang="en-US" sz="2100" spc="-169" dirty="0">
                <a:latin typeface="Arial"/>
                <a:cs typeface="Arial"/>
              </a:rPr>
              <a:t>ế</a:t>
            </a:r>
            <a:r>
              <a:rPr sz="2100" spc="-169" dirty="0">
                <a:latin typeface="Arial"/>
                <a:cs typeface="Arial"/>
              </a:rPr>
              <a:t>n  </a:t>
            </a:r>
            <a:r>
              <a:rPr sz="2100" spc="-20" dirty="0">
                <a:latin typeface="Arial"/>
                <a:cs typeface="Arial"/>
              </a:rPr>
              <a:t>trình</a:t>
            </a:r>
            <a:r>
              <a:rPr sz="2100" spc="-139" dirty="0">
                <a:latin typeface="Arial"/>
                <a:cs typeface="Arial"/>
              </a:rPr>
              <a:t> </a:t>
            </a:r>
            <a:r>
              <a:rPr sz="2100" spc="-129" dirty="0">
                <a:latin typeface="Arial"/>
                <a:cs typeface="Arial"/>
              </a:rPr>
              <a:t>1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845030" y="4474663"/>
            <a:ext cx="4284833" cy="2140451"/>
          </a:xfrm>
          <a:custGeom>
            <a:avLst/>
            <a:gdLst/>
            <a:ahLst/>
            <a:cxnLst/>
            <a:rect l="l" t="t" r="r" b="b"/>
            <a:pathLst>
              <a:path w="2160270" h="1080135">
                <a:moveTo>
                  <a:pt x="2160016" y="540004"/>
                </a:moveTo>
                <a:lnTo>
                  <a:pt x="2152750" y="477027"/>
                </a:lnTo>
                <a:lnTo>
                  <a:pt x="2131492" y="416184"/>
                </a:lnTo>
                <a:lnTo>
                  <a:pt x="2097053" y="357881"/>
                </a:lnTo>
                <a:lnTo>
                  <a:pt x="2050244" y="302522"/>
                </a:lnTo>
                <a:lnTo>
                  <a:pt x="2022453" y="276073"/>
                </a:lnTo>
                <a:lnTo>
                  <a:pt x="1991873" y="250512"/>
                </a:lnTo>
                <a:lnTo>
                  <a:pt x="1958606" y="225890"/>
                </a:lnTo>
                <a:lnTo>
                  <a:pt x="1922752" y="202257"/>
                </a:lnTo>
                <a:lnTo>
                  <a:pt x="1884414" y="179664"/>
                </a:lnTo>
                <a:lnTo>
                  <a:pt x="1843691" y="158162"/>
                </a:lnTo>
                <a:lnTo>
                  <a:pt x="1800687" y="137800"/>
                </a:lnTo>
                <a:lnTo>
                  <a:pt x="1755501" y="118631"/>
                </a:lnTo>
                <a:lnTo>
                  <a:pt x="1708235" y="100704"/>
                </a:lnTo>
                <a:lnTo>
                  <a:pt x="1658991" y="84071"/>
                </a:lnTo>
                <a:lnTo>
                  <a:pt x="1607869" y="68781"/>
                </a:lnTo>
                <a:lnTo>
                  <a:pt x="1554971" y="54885"/>
                </a:lnTo>
                <a:lnTo>
                  <a:pt x="1500399" y="42435"/>
                </a:lnTo>
                <a:lnTo>
                  <a:pt x="1444253" y="31481"/>
                </a:lnTo>
                <a:lnTo>
                  <a:pt x="1386635" y="22072"/>
                </a:lnTo>
                <a:lnTo>
                  <a:pt x="1327646" y="14261"/>
                </a:lnTo>
                <a:lnTo>
                  <a:pt x="1267388" y="8098"/>
                </a:lnTo>
                <a:lnTo>
                  <a:pt x="1205961" y="3632"/>
                </a:lnTo>
                <a:lnTo>
                  <a:pt x="1143467" y="916"/>
                </a:lnTo>
                <a:lnTo>
                  <a:pt x="1080008" y="0"/>
                </a:lnTo>
                <a:lnTo>
                  <a:pt x="1016548" y="916"/>
                </a:lnTo>
                <a:lnTo>
                  <a:pt x="954054" y="3632"/>
                </a:lnTo>
                <a:lnTo>
                  <a:pt x="892628" y="8098"/>
                </a:lnTo>
                <a:lnTo>
                  <a:pt x="832369" y="14261"/>
                </a:lnTo>
                <a:lnTo>
                  <a:pt x="773380" y="22072"/>
                </a:lnTo>
                <a:lnTo>
                  <a:pt x="715762" y="31481"/>
                </a:lnTo>
                <a:lnTo>
                  <a:pt x="659616" y="42435"/>
                </a:lnTo>
                <a:lnTo>
                  <a:pt x="605044" y="54885"/>
                </a:lnTo>
                <a:lnTo>
                  <a:pt x="552146" y="68781"/>
                </a:lnTo>
                <a:lnTo>
                  <a:pt x="501025" y="84071"/>
                </a:lnTo>
                <a:lnTo>
                  <a:pt x="451780" y="100704"/>
                </a:lnTo>
                <a:lnTo>
                  <a:pt x="404514" y="118631"/>
                </a:lnTo>
                <a:lnTo>
                  <a:pt x="359328" y="137800"/>
                </a:lnTo>
                <a:lnTo>
                  <a:pt x="316324" y="158162"/>
                </a:lnTo>
                <a:lnTo>
                  <a:pt x="275601" y="179664"/>
                </a:lnTo>
                <a:lnTo>
                  <a:pt x="237263" y="202257"/>
                </a:lnTo>
                <a:lnTo>
                  <a:pt x="201409" y="225890"/>
                </a:lnTo>
                <a:lnTo>
                  <a:pt x="168142" y="250512"/>
                </a:lnTo>
                <a:lnTo>
                  <a:pt x="137562" y="276073"/>
                </a:lnTo>
                <a:lnTo>
                  <a:pt x="109771" y="302522"/>
                </a:lnTo>
                <a:lnTo>
                  <a:pt x="62962" y="357881"/>
                </a:lnTo>
                <a:lnTo>
                  <a:pt x="28523" y="416184"/>
                </a:lnTo>
                <a:lnTo>
                  <a:pt x="7265" y="477027"/>
                </a:lnTo>
                <a:lnTo>
                  <a:pt x="0" y="540004"/>
                </a:lnTo>
                <a:lnTo>
                  <a:pt x="1833" y="571733"/>
                </a:lnTo>
                <a:lnTo>
                  <a:pt x="16196" y="633693"/>
                </a:lnTo>
                <a:lnTo>
                  <a:pt x="44145" y="693317"/>
                </a:lnTo>
                <a:lnTo>
                  <a:pt x="84871" y="750199"/>
                </a:lnTo>
                <a:lnTo>
                  <a:pt x="137562" y="803934"/>
                </a:lnTo>
                <a:lnTo>
                  <a:pt x="168142" y="829495"/>
                </a:lnTo>
                <a:lnTo>
                  <a:pt x="201409" y="854117"/>
                </a:lnTo>
                <a:lnTo>
                  <a:pt x="237263" y="877750"/>
                </a:lnTo>
                <a:lnTo>
                  <a:pt x="275601" y="900343"/>
                </a:lnTo>
                <a:lnTo>
                  <a:pt x="316324" y="921845"/>
                </a:lnTo>
                <a:lnTo>
                  <a:pt x="359328" y="942207"/>
                </a:lnTo>
                <a:lnTo>
                  <a:pt x="404514" y="961376"/>
                </a:lnTo>
                <a:lnTo>
                  <a:pt x="451780" y="979303"/>
                </a:lnTo>
                <a:lnTo>
                  <a:pt x="501025" y="995936"/>
                </a:lnTo>
                <a:lnTo>
                  <a:pt x="552146" y="1011226"/>
                </a:lnTo>
                <a:lnTo>
                  <a:pt x="605044" y="1025122"/>
                </a:lnTo>
                <a:lnTo>
                  <a:pt x="659616" y="1037572"/>
                </a:lnTo>
                <a:lnTo>
                  <a:pt x="715762" y="1048526"/>
                </a:lnTo>
                <a:lnTo>
                  <a:pt x="773380" y="1057935"/>
                </a:lnTo>
                <a:lnTo>
                  <a:pt x="832369" y="1065746"/>
                </a:lnTo>
                <a:lnTo>
                  <a:pt x="892628" y="1071909"/>
                </a:lnTo>
                <a:lnTo>
                  <a:pt x="954054" y="1076375"/>
                </a:lnTo>
                <a:lnTo>
                  <a:pt x="1016548" y="1079091"/>
                </a:lnTo>
                <a:lnTo>
                  <a:pt x="1080008" y="1080008"/>
                </a:lnTo>
                <a:lnTo>
                  <a:pt x="1143467" y="1079091"/>
                </a:lnTo>
                <a:lnTo>
                  <a:pt x="1205961" y="1076375"/>
                </a:lnTo>
                <a:lnTo>
                  <a:pt x="1267388" y="1071909"/>
                </a:lnTo>
                <a:lnTo>
                  <a:pt x="1327646" y="1065746"/>
                </a:lnTo>
                <a:lnTo>
                  <a:pt x="1386635" y="1057935"/>
                </a:lnTo>
                <a:lnTo>
                  <a:pt x="1444253" y="1048526"/>
                </a:lnTo>
                <a:lnTo>
                  <a:pt x="1500399" y="1037572"/>
                </a:lnTo>
                <a:lnTo>
                  <a:pt x="1554971" y="1025122"/>
                </a:lnTo>
                <a:lnTo>
                  <a:pt x="1607869" y="1011226"/>
                </a:lnTo>
                <a:lnTo>
                  <a:pt x="1658991" y="995936"/>
                </a:lnTo>
                <a:lnTo>
                  <a:pt x="1708235" y="979303"/>
                </a:lnTo>
                <a:lnTo>
                  <a:pt x="1755501" y="961376"/>
                </a:lnTo>
                <a:lnTo>
                  <a:pt x="1800687" y="942207"/>
                </a:lnTo>
                <a:lnTo>
                  <a:pt x="1843691" y="921845"/>
                </a:lnTo>
                <a:lnTo>
                  <a:pt x="1884414" y="900343"/>
                </a:lnTo>
                <a:lnTo>
                  <a:pt x="1922752" y="877750"/>
                </a:lnTo>
                <a:lnTo>
                  <a:pt x="1958606" y="854117"/>
                </a:lnTo>
                <a:lnTo>
                  <a:pt x="1991873" y="829495"/>
                </a:lnTo>
                <a:lnTo>
                  <a:pt x="2022453" y="803934"/>
                </a:lnTo>
                <a:lnTo>
                  <a:pt x="2050244" y="777485"/>
                </a:lnTo>
                <a:lnTo>
                  <a:pt x="2097053" y="722126"/>
                </a:lnTo>
                <a:lnTo>
                  <a:pt x="2131492" y="663823"/>
                </a:lnTo>
                <a:lnTo>
                  <a:pt x="2152750" y="602980"/>
                </a:lnTo>
                <a:lnTo>
                  <a:pt x="2160016" y="540004"/>
                </a:lnTo>
                <a:close/>
              </a:path>
            </a:pathLst>
          </a:custGeom>
          <a:ln w="126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02057" y="5045383"/>
            <a:ext cx="1143630" cy="499564"/>
          </a:xfrm>
          <a:custGeom>
            <a:avLst/>
            <a:gdLst/>
            <a:ahLst/>
            <a:cxnLst/>
            <a:rect l="l" t="t" r="r" b="b"/>
            <a:pathLst>
              <a:path w="576580" h="252094">
                <a:moveTo>
                  <a:pt x="576004" y="0"/>
                </a:moveTo>
                <a:lnTo>
                  <a:pt x="0" y="0"/>
                </a:lnTo>
                <a:lnTo>
                  <a:pt x="0" y="252001"/>
                </a:lnTo>
                <a:lnTo>
                  <a:pt x="576004" y="252001"/>
                </a:lnTo>
                <a:lnTo>
                  <a:pt x="576004" y="0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02057" y="5045383"/>
            <a:ext cx="1143630" cy="499564"/>
          </a:xfrm>
          <a:custGeom>
            <a:avLst/>
            <a:gdLst/>
            <a:ahLst/>
            <a:cxnLst/>
            <a:rect l="l" t="t" r="r" b="b"/>
            <a:pathLst>
              <a:path w="576580" h="252094">
                <a:moveTo>
                  <a:pt x="0" y="252001"/>
                </a:moveTo>
                <a:lnTo>
                  <a:pt x="0" y="0"/>
                </a:lnTo>
                <a:lnTo>
                  <a:pt x="576004" y="0"/>
                </a:lnTo>
                <a:lnTo>
                  <a:pt x="576004" y="252001"/>
                </a:lnTo>
                <a:lnTo>
                  <a:pt x="0" y="252001"/>
                </a:lnTo>
                <a:close/>
              </a:path>
            </a:pathLst>
          </a:custGeom>
          <a:ln w="12652">
            <a:solidFill>
              <a:srgbClr val="BF7F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530160" y="5031478"/>
            <a:ext cx="487428" cy="270375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/>
          <a:p>
            <a:pPr marL="25179">
              <a:spcBef>
                <a:spcPts val="188"/>
              </a:spcBef>
            </a:pPr>
            <a:r>
              <a:rPr sz="1600" spc="10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13015" y="5226473"/>
            <a:ext cx="1120959" cy="270375"/>
          </a:xfrm>
          <a:prstGeom prst="rect">
            <a:avLst/>
          </a:prstGeom>
        </p:spPr>
        <p:txBody>
          <a:bodyPr vert="horz" wrap="square" lIns="0" tIns="23920" rIns="0" bIns="0" rtlCol="0">
            <a:spAutoFit/>
          </a:bodyPr>
          <a:lstStyle/>
          <a:p>
            <a:pPr marL="25179">
              <a:spcBef>
                <a:spcPts val="188"/>
              </a:spcBef>
            </a:pPr>
            <a:r>
              <a:rPr sz="1600" spc="-4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sz="1600" i="1" spc="-40" dirty="0">
                <a:solidFill>
                  <a:srgbClr val="0000FF"/>
                </a:solidFill>
                <a:latin typeface="Lucida Sans"/>
                <a:cs typeface="Lucida Sans"/>
              </a:rPr>
              <a:t>Read </a:t>
            </a:r>
            <a:r>
              <a:rPr sz="1600" i="1" spc="-89" dirty="0">
                <a:solidFill>
                  <a:srgbClr val="0000FF"/>
                </a:solidFill>
                <a:latin typeface="Lucida Sans"/>
                <a:cs typeface="Lucida Sans"/>
              </a:rPr>
              <a:t>only</a:t>
            </a:r>
            <a:r>
              <a:rPr sz="1600" i="1" spc="-387" dirty="0">
                <a:solidFill>
                  <a:srgbClr val="0000FF"/>
                </a:solidFill>
                <a:latin typeface="Lucida Sans"/>
                <a:cs typeface="Lucida Sans"/>
              </a:rPr>
              <a:t> </a:t>
            </a:r>
            <a:r>
              <a:rPr sz="1600" spc="109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559086" y="5580431"/>
            <a:ext cx="750664" cy="405127"/>
          </a:xfrm>
          <a:prstGeom prst="rect">
            <a:avLst/>
          </a:prstGeom>
          <a:solidFill>
            <a:srgbClr val="6DCFF6"/>
          </a:solidFill>
          <a:ln w="12652">
            <a:solidFill>
              <a:srgbClr val="BF7F3F"/>
            </a:solidFill>
          </a:ln>
        </p:spPr>
        <p:txBody>
          <a:bodyPr vert="horz" wrap="square" lIns="0" tIns="157369" rIns="0" bIns="0" rtlCol="0">
            <a:spAutoFit/>
          </a:bodyPr>
          <a:lstStyle/>
          <a:p>
            <a:pPr marL="90644">
              <a:spcBef>
                <a:spcPts val="1239"/>
              </a:spcBef>
            </a:pPr>
            <a:r>
              <a:rPr sz="1600" spc="30" dirty="0">
                <a:solidFill>
                  <a:srgbClr val="0000FF"/>
                </a:solidFill>
                <a:latin typeface="Arial"/>
                <a:cs typeface="Arial"/>
              </a:rPr>
              <a:t>sqrt()</a:t>
            </a:r>
            <a:endParaRPr sz="16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345514" y="4831362"/>
            <a:ext cx="1428278" cy="777069"/>
          </a:xfrm>
          <a:prstGeom prst="rect">
            <a:avLst/>
          </a:prstGeom>
          <a:solidFill>
            <a:srgbClr val="DFBF9F"/>
          </a:solidFill>
          <a:ln w="12652">
            <a:solidFill>
              <a:srgbClr val="BF7F3F"/>
            </a:solidFill>
          </a:ln>
        </p:spPr>
        <p:txBody>
          <a:bodyPr vert="horz" wrap="square" lIns="0" tIns="7554" rIns="0" bIns="0" rtlCol="0">
            <a:spAutoFit/>
          </a:bodyPr>
          <a:lstStyle/>
          <a:p>
            <a:pPr>
              <a:spcBef>
                <a:spcPts val="59"/>
              </a:spcBef>
            </a:pPr>
            <a:endParaRPr sz="2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100" i="1" spc="-30" dirty="0">
                <a:solidFill>
                  <a:srgbClr val="0000FF"/>
                </a:solidFill>
                <a:latin typeface="Lucida Sans"/>
                <a:cs typeface="Lucida Sans"/>
              </a:rPr>
              <a:t>S</a:t>
            </a:r>
            <a:r>
              <a:rPr sz="2400" spc="-44" baseline="-10416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2400" baseline="-10416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344222" y="4974043"/>
            <a:ext cx="1000046" cy="333425"/>
          </a:xfrm>
          <a:prstGeom prst="rect">
            <a:avLst/>
          </a:prstGeom>
          <a:solidFill>
            <a:srgbClr val="DFBF9F"/>
          </a:solidFill>
          <a:ln w="12652">
            <a:solidFill>
              <a:srgbClr val="BF7F3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617"/>
              </a:lnSpc>
            </a:pPr>
            <a:r>
              <a:rPr sz="2100" i="1" spc="-30" dirty="0">
                <a:solidFill>
                  <a:srgbClr val="0000FF"/>
                </a:solidFill>
                <a:latin typeface="Lucida Sans"/>
                <a:cs typeface="Lucida Sans"/>
              </a:rPr>
              <a:t>S</a:t>
            </a:r>
            <a:r>
              <a:rPr sz="2400" spc="-44" baseline="-10416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endParaRPr sz="2400" baseline="-10416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915791" y="5687441"/>
            <a:ext cx="1071838" cy="538004"/>
          </a:xfrm>
          <a:prstGeom prst="rect">
            <a:avLst/>
          </a:prstGeom>
          <a:solidFill>
            <a:srgbClr val="DFBF9F"/>
          </a:solidFill>
          <a:ln w="12652">
            <a:solidFill>
              <a:srgbClr val="BF7F3F"/>
            </a:solidFill>
          </a:ln>
        </p:spPr>
        <p:txBody>
          <a:bodyPr vert="horz" wrap="square" lIns="0" tIns="212761" rIns="0" bIns="0" rtlCol="0">
            <a:spAutoFit/>
          </a:bodyPr>
          <a:lstStyle/>
          <a:p>
            <a:pPr marL="57910" algn="ctr">
              <a:spcBef>
                <a:spcPts val="1673"/>
              </a:spcBef>
            </a:pPr>
            <a:r>
              <a:rPr sz="2100" i="1" spc="-30" dirty="0">
                <a:solidFill>
                  <a:srgbClr val="0000FF"/>
                </a:solidFill>
                <a:latin typeface="Lucida Sans"/>
                <a:cs typeface="Lucida Sans"/>
              </a:rPr>
              <a:t>S</a:t>
            </a:r>
            <a:r>
              <a:rPr sz="2400" spc="-44" baseline="-10416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2400" baseline="-10416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23420" y="1026499"/>
            <a:ext cx="8686800" cy="3451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vi-VN" altLang="ja-JP" sz="2300" dirty="0">
                <a:solidFill>
                  <a:schemeClr val="bg1"/>
                </a:solidFill>
              </a:rPr>
              <a:t>Nhận xét: ưu điểm</a:t>
            </a:r>
            <a:endParaRPr lang="en-US" altLang="ja-JP" sz="2300" dirty="0">
              <a:solidFill>
                <a:schemeClr val="bg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2.3 Chiến lược phân đoạn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05374" y="1465523"/>
            <a:ext cx="86252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Sơ đồ nạp modul không cần sự tham gia của người sử dụng </a:t>
            </a:r>
            <a:endParaRPr lang="en-US" altLang="ja-JP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Dễ dàng thực hiện nhiệm vụ bảo vệ đoạn </a:t>
            </a:r>
            <a:endParaRPr lang="en-US" altLang="ja-JP" sz="20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Kiểm tra lỗi truy nhập bộ nhớ </a:t>
            </a:r>
            <a:endParaRPr lang="en-US" altLang="ja-JP" sz="2000" dirty="0"/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Địa chỉ không hợp lệ :vươt quá kích thước đoạn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Kiểm tra tính chất truy nhập </a:t>
            </a:r>
            <a:endParaRPr lang="en-US" altLang="ja-JP" sz="2000" dirty="0"/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Đoạn mã: chỉ đọc </a:t>
            </a:r>
            <a:r>
              <a:rPr lang="en-US" altLang="ja-JP" sz="2000" dirty="0"/>
              <a:t>-&gt; </a:t>
            </a:r>
            <a:r>
              <a:rPr lang="vi-VN" altLang="ja-JP" sz="2000" dirty="0"/>
              <a:t>Viết vào đoạn mã: lỗi truy nhập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Kiểm tra quyền truy nhập modul </a:t>
            </a:r>
            <a:endParaRPr lang="en-US" altLang="ja-JP" sz="2000" dirty="0"/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Thêm trường quyền truy nhập(user/system) vào SCB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Cho phép sử dụng chung đoạn (VD Soạn thảo văn bản)</a:t>
            </a:r>
            <a:endParaRPr lang="ja-JP" altLang="en-US" sz="2000" dirty="0"/>
          </a:p>
        </p:txBody>
      </p:sp>
      <p:sp>
        <p:nvSpPr>
          <p:cNvPr id="56" name="object 41"/>
          <p:cNvSpPr txBox="1"/>
          <p:nvPr/>
        </p:nvSpPr>
        <p:spPr>
          <a:xfrm>
            <a:off x="5418822" y="4485314"/>
            <a:ext cx="1430797" cy="346048"/>
          </a:xfrm>
          <a:prstGeom prst="rect">
            <a:avLst/>
          </a:prstGeom>
        </p:spPr>
        <p:txBody>
          <a:bodyPr vert="horz" wrap="square" lIns="0" tIns="22661" rIns="0" bIns="0" rtlCol="0">
            <a:spAutoFit/>
          </a:bodyPr>
          <a:lstStyle/>
          <a:p>
            <a:pPr marL="25179">
              <a:spcBef>
                <a:spcPts val="178"/>
              </a:spcBef>
            </a:pPr>
            <a:r>
              <a:rPr sz="2100" spc="-169" dirty="0">
                <a:latin typeface="Arial"/>
                <a:cs typeface="Arial"/>
              </a:rPr>
              <a:t>Ti</a:t>
            </a:r>
            <a:r>
              <a:rPr lang="en-US" sz="2100" spc="-169" dirty="0">
                <a:latin typeface="Arial"/>
                <a:cs typeface="Arial"/>
              </a:rPr>
              <a:t>ế</a:t>
            </a:r>
            <a:r>
              <a:rPr sz="2100" spc="-169" dirty="0">
                <a:latin typeface="Arial"/>
                <a:cs typeface="Arial"/>
              </a:rPr>
              <a:t>n  </a:t>
            </a:r>
            <a:r>
              <a:rPr sz="2100" spc="-20" dirty="0">
                <a:latin typeface="Arial"/>
                <a:cs typeface="Arial"/>
              </a:rPr>
              <a:t>trình</a:t>
            </a:r>
            <a:r>
              <a:rPr sz="2100" spc="-139" dirty="0">
                <a:latin typeface="Arial"/>
                <a:cs typeface="Arial"/>
              </a:rPr>
              <a:t> </a:t>
            </a:r>
            <a:r>
              <a:rPr lang="en-US" sz="2100" spc="-129" dirty="0">
                <a:latin typeface="Arial"/>
                <a:cs typeface="Arial"/>
              </a:rPr>
              <a:t>2</a:t>
            </a:r>
            <a:endParaRPr sz="2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433897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9" grpId="0" animBg="1"/>
      <p:bldP spid="40" grpId="0" animBg="1"/>
      <p:bldP spid="41" grpId="0"/>
      <p:bldP spid="42" grpId="0" animBg="1"/>
      <p:bldP spid="44" grpId="0" animBg="1"/>
      <p:bldP spid="45" grpId="0" animBg="1"/>
      <p:bldP spid="46" grpId="0"/>
      <p:bldP spid="47" grpId="0"/>
      <p:bldP spid="48" grpId="0" animBg="1"/>
      <p:bldP spid="49" grpId="0" animBg="1"/>
      <p:bldP spid="50" grpId="0" animBg="1"/>
      <p:bldP spid="51" grpId="0" animBg="1"/>
      <p:bldP spid="5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190411" y="1491044"/>
            <a:ext cx="4998541" cy="5263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00875" y="2578960"/>
            <a:ext cx="133482" cy="1333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76418" y="3292896"/>
            <a:ext cx="107536" cy="107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76418" y="3593768"/>
            <a:ext cx="107536" cy="107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00875" y="3989369"/>
            <a:ext cx="133482" cy="1333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76418" y="4703279"/>
            <a:ext cx="107536" cy="1074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76418" y="5004175"/>
            <a:ext cx="107536" cy="1074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Rectangle 37"/>
          <p:cNvSpPr/>
          <p:nvPr/>
        </p:nvSpPr>
        <p:spPr>
          <a:xfrm>
            <a:off x="223420" y="1026499"/>
            <a:ext cx="8686800" cy="3451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vi-VN" altLang="ja-JP" sz="2300" dirty="0">
                <a:solidFill>
                  <a:schemeClr val="bg1"/>
                </a:solidFill>
              </a:rPr>
              <a:t>Dùng chung đoạn : Vấn đề chính</a:t>
            </a:r>
            <a:endParaRPr lang="en-US" altLang="ja-JP" sz="230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2.3 Chiến lược phân đoạn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188952" y="1602838"/>
            <a:ext cx="416926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Đoạn dùng chung phải cùng </a:t>
            </a:r>
            <a:endParaRPr lang="en-US" altLang="ja-JP" sz="2000" dirty="0"/>
          </a:p>
          <a:p>
            <a:r>
              <a:rPr lang="en-US" altLang="ja-JP" sz="2000" dirty="0"/>
              <a:t>        </a:t>
            </a:r>
            <a:r>
              <a:rPr lang="vi-VN" altLang="ja-JP" sz="2000" dirty="0"/>
              <a:t>số hiệu trong SCB </a:t>
            </a:r>
            <a:endParaRPr lang="en-US" altLang="ja-JP" sz="20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Call (0, 120) ? </a:t>
            </a:r>
            <a:endParaRPr lang="en-US" altLang="ja-JP" sz="20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Read (1, 245) ?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Giải quyết bằng cách truy nhập</a:t>
            </a:r>
            <a:endParaRPr lang="en-US" altLang="ja-JP" sz="2000" dirty="0"/>
          </a:p>
          <a:p>
            <a:r>
              <a:rPr lang="en-US" altLang="ja-JP" sz="2000" dirty="0"/>
              <a:t>       </a:t>
            </a:r>
            <a:r>
              <a:rPr lang="vi-VN" altLang="ja-JP" sz="2000" dirty="0"/>
              <a:t>gián tiếp </a:t>
            </a:r>
            <a:endParaRPr lang="en-US" altLang="ja-JP" sz="20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JMP + 08 </a:t>
            </a:r>
            <a:endParaRPr lang="en-US" altLang="ja-JP" sz="20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Thanh ghi đoạn chứa số hiệu </a:t>
            </a:r>
            <a:endParaRPr lang="en-US" altLang="ja-JP" sz="2000" dirty="0"/>
          </a:p>
          <a:p>
            <a:pPr lvl="1"/>
            <a:r>
              <a:rPr lang="vi-VN" altLang="ja-JP" sz="2000" dirty="0"/>
              <a:t>đoạn (ES:BX)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933128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vi-VN" altLang="ja-JP" sz="2300" dirty="0">
                <a:solidFill>
                  <a:schemeClr val="bg1"/>
                </a:solidFill>
              </a:rPr>
              <a:t>Nhận xét : Nhược điểm</a:t>
            </a:r>
            <a:endParaRPr lang="en-US" altLang="ja-JP" sz="2300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2.3 Chiến lược phân đoạn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3420" y="1676400"/>
            <a:ext cx="861578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Hiệu quả sử dụng phụ thuộc vào cấu trúc chương trình </a:t>
            </a: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Bị phân mảnh bộ nhớ </a:t>
            </a: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vi-V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Phân phối vùng nhớ theo các chiến lược first fit /best fit... </a:t>
            </a: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vi-V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Cần phải bố trí lại bộ nhớ (dịch chuyển, swapping) </a:t>
            </a: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vi-V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Có thể dựa vào bảng SCB </a:t>
            </a: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vi-V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M ← 0 : Đoạn chưa được nạp vào </a:t>
            </a: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vi-V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Vùng nhớ được xác định bởi A và L được trả về DS tự do </a:t>
            </a: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vi-V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Vấn đề lựa chọn modul cần đưa ra </a:t>
            </a: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vi-V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Đưa ra modul tồn tại lâu nhất </a:t>
            </a: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vi-V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Đưa ra modul có lần sử dụng cuối cách xa nhất </a:t>
            </a: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vi-V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Đưa ra modul có tần xuất sử dụng thấp nhất ⇒Cần phương ti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ệ</a:t>
            </a:r>
            <a:r>
              <a:rPr lang="vi-V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n ghi lại số lần và thời điểm truy nhập đoạn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vi-V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pháp: phân phối bộ nhớ theo các đoạn bằng nhau (</a:t>
            </a:r>
            <a:r>
              <a:rPr lang="vi-VN" altLang="ja-JP" sz="2000" dirty="0">
                <a:solidFill>
                  <a:srgbClr val="3C33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vi-VN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  <a:endParaRPr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26495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992766" y="1476470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68309" y="1830695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68309" y="2131565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92766" y="2487756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92766" y="2869866"/>
            <a:ext cx="133482" cy="1333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92766" y="3592963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2766" y="3934956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68309" y="4289181"/>
            <a:ext cx="107536" cy="107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68309" y="4590052"/>
            <a:ext cx="107536" cy="107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92766" y="5657033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68309" y="6011256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68309" y="6312128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Rectangle 42"/>
          <p:cNvSpPr/>
          <p:nvPr/>
        </p:nvSpPr>
        <p:spPr>
          <a:xfrm>
            <a:off x="209372" y="1518910"/>
            <a:ext cx="89508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solidFill>
                  <a:srgbClr val="00B050"/>
                </a:solidFill>
              </a:rPr>
              <a:t>Đơn giản</a:t>
            </a:r>
            <a:r>
              <a:rPr lang="vi-VN" altLang="ja-JP" sz="2200" dirty="0"/>
              <a:t>, </a:t>
            </a:r>
            <a:r>
              <a:rPr lang="vi-VN" altLang="ja-JP" sz="2200" dirty="0">
                <a:solidFill>
                  <a:srgbClr val="00B050"/>
                </a:solidFill>
              </a:rPr>
              <a:t>dễ tổ chức bảo vệ </a:t>
            </a:r>
            <a:endParaRPr lang="en-US" altLang="ja-JP" sz="2200" dirty="0">
              <a:solidFill>
                <a:srgbClr val="00B05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200" dirty="0"/>
              <a:t>Chương trình và vùng nhớ có một khóa bảo vệ </a:t>
            </a:r>
            <a:endParaRPr lang="en-US" altLang="ja-JP" sz="22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200" dirty="0"/>
              <a:t>So sánh 2 khóa với nhau khi nạp chương trình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solidFill>
                  <a:srgbClr val="00B050"/>
                </a:solidFill>
              </a:rPr>
              <a:t>Giảm thời gian </a:t>
            </a:r>
            <a:r>
              <a:rPr lang="vi-VN" altLang="ja-JP" sz="2200" dirty="0"/>
              <a:t>tìm kiếm </a:t>
            </a:r>
            <a:endParaRPr lang="en-US" altLang="ja-JP" sz="22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200" dirty="0"/>
              <a:t>Phải </a:t>
            </a:r>
            <a:r>
              <a:rPr lang="vi-VN" altLang="ja-JP" sz="2200" dirty="0">
                <a:solidFill>
                  <a:srgbClr val="00B050"/>
                </a:solidFill>
              </a:rPr>
              <a:t>sao</a:t>
            </a:r>
            <a:r>
              <a:rPr lang="vi-VN" altLang="ja-JP" sz="2200" dirty="0"/>
              <a:t> các modul </a:t>
            </a:r>
            <a:r>
              <a:rPr lang="vi-VN" altLang="ja-JP" sz="2200" dirty="0">
                <a:solidFill>
                  <a:srgbClr val="00B050"/>
                </a:solidFill>
              </a:rPr>
              <a:t>điều khiển </a:t>
            </a:r>
            <a:r>
              <a:rPr lang="vi-VN" altLang="ja-JP" sz="2200" dirty="0"/>
              <a:t>ra làm nhiều bản và lưu ở nhiều nơi </a:t>
            </a:r>
            <a:endParaRPr lang="en-US" altLang="ja-JP" sz="22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solidFill>
                  <a:srgbClr val="00B050"/>
                </a:solidFill>
              </a:rPr>
              <a:t>Hệ số song song </a:t>
            </a:r>
            <a:r>
              <a:rPr lang="vi-VN" altLang="ja-JP" sz="2200" dirty="0"/>
              <a:t>không thể vượt quá</a:t>
            </a:r>
            <a:r>
              <a:rPr lang="vi-VN" altLang="ja-JP" sz="2200" i="1" dirty="0">
                <a:solidFill>
                  <a:srgbClr val="3C33F5"/>
                </a:solidFill>
              </a:rPr>
              <a:t> n</a:t>
            </a:r>
            <a:r>
              <a:rPr lang="vi-VN" altLang="ja-JP" sz="2200" dirty="0"/>
              <a:t> </a:t>
            </a:r>
            <a:endParaRPr lang="en-US" altLang="ja-JP" sz="22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200" dirty="0"/>
              <a:t>Bị </a:t>
            </a:r>
            <a:r>
              <a:rPr lang="vi-VN" altLang="ja-JP" sz="2200" dirty="0">
                <a:solidFill>
                  <a:srgbClr val="3C33F5"/>
                </a:solidFill>
              </a:rPr>
              <a:t>phân đoạn </a:t>
            </a:r>
            <a:r>
              <a:rPr lang="vi-VN" altLang="ja-JP" sz="2200" dirty="0"/>
              <a:t>bộ nhớ </a:t>
            </a:r>
            <a:endParaRPr lang="en-US" altLang="ja-JP" sz="22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solidFill>
                  <a:srgbClr val="00B050"/>
                </a:solidFill>
              </a:rPr>
              <a:t>Kích thước </a:t>
            </a:r>
            <a:r>
              <a:rPr lang="vi-VN" altLang="ja-JP" sz="2200" dirty="0"/>
              <a:t>chương trình </a:t>
            </a:r>
            <a:r>
              <a:rPr lang="vi-VN" altLang="ja-JP" sz="2200" dirty="0">
                <a:solidFill>
                  <a:srgbClr val="00B050"/>
                </a:solidFill>
              </a:rPr>
              <a:t>lớn hơn </a:t>
            </a:r>
            <a:r>
              <a:rPr lang="vi-VN" altLang="ja-JP" sz="2200" dirty="0"/>
              <a:t>kích thước </a:t>
            </a:r>
            <a:r>
              <a:rPr lang="vi-VN" altLang="ja-JP" sz="2200" dirty="0">
                <a:solidFill>
                  <a:srgbClr val="00B050"/>
                </a:solidFill>
              </a:rPr>
              <a:t>chương lớn nhất </a:t>
            </a:r>
            <a:endParaRPr lang="en-US" altLang="ja-JP" sz="2200" dirty="0">
              <a:solidFill>
                <a:srgbClr val="00B05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200" dirty="0">
                <a:solidFill>
                  <a:srgbClr val="00B050"/>
                </a:solidFill>
              </a:rPr>
              <a:t>Tổng bộ nhớ tự do </a:t>
            </a:r>
            <a:r>
              <a:rPr lang="vi-VN" altLang="ja-JP" sz="2200" dirty="0"/>
              <a:t>còn </a:t>
            </a:r>
            <a:r>
              <a:rPr lang="vi-VN" altLang="ja-JP" sz="2200" dirty="0">
                <a:solidFill>
                  <a:srgbClr val="00B050"/>
                </a:solidFill>
              </a:rPr>
              <a:t>lớn</a:t>
            </a:r>
            <a:r>
              <a:rPr lang="vi-VN" altLang="ja-JP" sz="2200" dirty="0"/>
              <a:t>, nhưng không dùng để nạp các chương trình khác</a:t>
            </a:r>
          </a:p>
          <a:p>
            <a:pPr lvl="1"/>
            <a:r>
              <a:rPr lang="en-US" altLang="ja-JP" sz="2200" dirty="0"/>
              <a:t>   </a:t>
            </a:r>
            <a:r>
              <a:rPr lang="vi-VN" altLang="ja-JP" sz="2200" dirty="0"/>
              <a:t>⇒</a:t>
            </a:r>
            <a:r>
              <a:rPr lang="vi-VN" altLang="ja-JP" sz="2200" dirty="0">
                <a:solidFill>
                  <a:srgbClr val="00B050"/>
                </a:solidFill>
              </a:rPr>
              <a:t>Sửa</a:t>
            </a:r>
            <a:r>
              <a:rPr lang="vi-VN" altLang="ja-JP" sz="2200" dirty="0"/>
              <a:t> lại </a:t>
            </a:r>
            <a:r>
              <a:rPr lang="vi-VN" altLang="ja-JP" sz="2200" dirty="0">
                <a:solidFill>
                  <a:srgbClr val="00B050"/>
                </a:solidFill>
              </a:rPr>
              <a:t>cấu trúc chương</a:t>
            </a:r>
            <a:r>
              <a:rPr lang="vi-VN" altLang="ja-JP" sz="2200" dirty="0"/>
              <a:t>, </a:t>
            </a:r>
            <a:r>
              <a:rPr lang="vi-VN" altLang="ja-JP" sz="2200" dirty="0">
                <a:solidFill>
                  <a:srgbClr val="00B050"/>
                </a:solidFill>
              </a:rPr>
              <a:t>kết hợp </a:t>
            </a:r>
            <a:r>
              <a:rPr lang="vi-VN" altLang="ja-JP" sz="2200" dirty="0"/>
              <a:t>một số </a:t>
            </a:r>
            <a:r>
              <a:rPr lang="vi-VN" altLang="ja-JP" sz="2200" dirty="0">
                <a:solidFill>
                  <a:srgbClr val="00B050"/>
                </a:solidFill>
              </a:rPr>
              <a:t>chương kề nhau</a:t>
            </a:r>
            <a:r>
              <a:rPr lang="vi-VN" altLang="ja-JP" sz="2200" dirty="0"/>
              <a:t> </a:t>
            </a:r>
            <a:endParaRPr lang="en-US" altLang="ja-JP" sz="22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200" dirty="0"/>
              <a:t>Áp dụng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200" dirty="0"/>
              <a:t>Thường dùng cho quản lý các đĩa dung lượng lớn </a:t>
            </a:r>
            <a:endParaRPr lang="en-US" altLang="ja-JP" sz="22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200" dirty="0"/>
              <a:t>Hệ điều hành OS/360 của IBM</a:t>
            </a:r>
            <a:endParaRPr lang="ja-JP" altLang="en-US" sz="2200" dirty="0"/>
          </a:p>
        </p:txBody>
      </p:sp>
      <p:sp>
        <p:nvSpPr>
          <p:cNvPr id="44" name="Rectangle 43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2.1 Chiến lược phân chương cố định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Nhận xét</a:t>
            </a:r>
          </a:p>
        </p:txBody>
      </p:sp>
    </p:spTree>
    <p:extLst>
      <p:ext uri="{BB962C8B-B14F-4D97-AF65-F5344CB8AC3E}">
        <p14:creationId xmlns:p14="http://schemas.microsoft.com/office/powerpoint/2010/main" val="282496445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7408333" cy="44497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vi-VN" altLang="ja-JP" sz="28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Chiến lược phân chương cố định </a:t>
            </a:r>
            <a:endParaRPr lang="en-US" altLang="ja-JP" sz="2800" dirty="0">
              <a:solidFill>
                <a:schemeClr val="bg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Chiến lược phân chương động </a:t>
            </a:r>
            <a:endParaRPr lang="en-US" altLang="ja-JP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8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Chiến lược phân đoạn </a:t>
            </a:r>
            <a:endParaRPr lang="en-US" altLang="ja-JP" sz="2800" dirty="0">
              <a:solidFill>
                <a:schemeClr val="bg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8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Chiến lược phân trang </a:t>
            </a:r>
            <a:endParaRPr lang="en-US" altLang="ja-JP" sz="2800" dirty="0">
              <a:solidFill>
                <a:schemeClr val="bg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vi-VN" altLang="ja-JP" sz="28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Chiến lược kết hợp phân đoạn-phân trang</a:t>
            </a:r>
            <a:endParaRPr lang="vi-VN" altLang="ja-JP" sz="2600" dirty="0">
              <a:solidFill>
                <a:schemeClr val="bg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185672"/>
          </a:xfrm>
        </p:spPr>
        <p:txBody>
          <a:bodyPr>
            <a:normAutofit/>
          </a:bodyPr>
          <a:lstStyle/>
          <a:p>
            <a:pPr algn="l"/>
            <a:r>
              <a:rPr lang="vi-VN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 </a:t>
            </a:r>
            <a:r>
              <a:rPr lang="en-US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vi-VN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Quản lý bộ nhớ</a:t>
            </a:r>
            <a:br>
              <a:rPr lang="en-US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ja-JP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2. Các chiến lược quản lý bộ nhớ</a:t>
            </a:r>
            <a:endParaRPr kumimoji="1" lang="ja-JP" altLang="en-US" sz="1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688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992766" y="1811040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92766" y="2566125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68309" y="2934166"/>
            <a:ext cx="107536" cy="10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68309" y="3244098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17931" y="3561150"/>
            <a:ext cx="107536" cy="107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17931" y="3836957"/>
            <a:ext cx="107536" cy="107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17931" y="4112761"/>
            <a:ext cx="107536" cy="107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68309" y="4459059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17931" y="4776113"/>
            <a:ext cx="107536" cy="1074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17931" y="5051917"/>
            <a:ext cx="107536" cy="107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92766" y="5703691"/>
            <a:ext cx="133482" cy="1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68309" y="6071732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68309" y="6372605"/>
            <a:ext cx="107536" cy="10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Rectangle 43"/>
          <p:cNvSpPr/>
          <p:nvPr/>
        </p:nvSpPr>
        <p:spPr>
          <a:xfrm>
            <a:off x="304284" y="1463284"/>
            <a:ext cx="838578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sz="2000" dirty="0"/>
              <a:t>Chỉ có </a:t>
            </a:r>
            <a:r>
              <a:rPr lang="vi-VN" altLang="ja-JP" sz="2000" dirty="0">
                <a:solidFill>
                  <a:srgbClr val="00B050"/>
                </a:solidFill>
              </a:rPr>
              <a:t>1 danh sách </a:t>
            </a:r>
            <a:r>
              <a:rPr lang="vi-VN" altLang="ja-JP" sz="2000" dirty="0"/>
              <a:t>quản lý </a:t>
            </a:r>
            <a:r>
              <a:rPr lang="vi-VN" altLang="ja-JP" sz="2000" dirty="0">
                <a:solidFill>
                  <a:srgbClr val="00B050"/>
                </a:solidFill>
              </a:rPr>
              <a:t>bộ nhớ tự do </a:t>
            </a:r>
            <a:endParaRPr lang="en-US" altLang="ja-JP" sz="2000" dirty="0">
              <a:solidFill>
                <a:srgbClr val="00B05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Thời điểm </a:t>
            </a:r>
            <a:r>
              <a:rPr lang="vi-VN" altLang="ja-JP" sz="2000" dirty="0">
                <a:solidFill>
                  <a:srgbClr val="3C33F5"/>
                </a:solidFill>
              </a:rPr>
              <a:t>ban đầu </a:t>
            </a:r>
            <a:r>
              <a:rPr lang="vi-VN" altLang="ja-JP" sz="2000" dirty="0">
                <a:solidFill>
                  <a:srgbClr val="00B050"/>
                </a:solidFill>
              </a:rPr>
              <a:t>toàn bộ bộ nhớ </a:t>
            </a:r>
            <a:r>
              <a:rPr lang="vi-VN" altLang="ja-JP" sz="2000" dirty="0"/>
              <a:t>là </a:t>
            </a:r>
            <a:r>
              <a:rPr lang="vi-VN" altLang="ja-JP" sz="2000" dirty="0">
                <a:solidFill>
                  <a:srgbClr val="00B050"/>
                </a:solidFill>
              </a:rPr>
              <a:t>tự do </a:t>
            </a:r>
            <a:r>
              <a:rPr lang="vi-VN" altLang="ja-JP" sz="2000" dirty="0"/>
              <a:t>với các tiến trình ⇒ vùng trống lớn nhất (</a:t>
            </a:r>
            <a:r>
              <a:rPr lang="vi-VN" altLang="ja-JP" sz="2000" i="1" dirty="0"/>
              <a:t>hole</a:t>
            </a:r>
            <a:r>
              <a:rPr lang="vi-VN" altLang="ja-JP" sz="2000" dirty="0"/>
              <a:t>) </a:t>
            </a:r>
            <a:endParaRPr lang="en-US" altLang="ja-JP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Khi </a:t>
            </a:r>
            <a:r>
              <a:rPr lang="vi-VN" altLang="ja-JP" sz="2000" dirty="0">
                <a:solidFill>
                  <a:srgbClr val="00B050"/>
                </a:solidFill>
              </a:rPr>
              <a:t>1</a:t>
            </a:r>
            <a:r>
              <a:rPr lang="vi-VN" altLang="ja-JP" sz="2000" dirty="0"/>
              <a:t> </a:t>
            </a:r>
            <a:r>
              <a:rPr lang="vi-VN" altLang="ja-JP" sz="2000" dirty="0">
                <a:solidFill>
                  <a:srgbClr val="00B050"/>
                </a:solidFill>
              </a:rPr>
              <a:t>tiến trình yêu cầu </a:t>
            </a:r>
            <a:r>
              <a:rPr lang="vi-VN" altLang="ja-JP" sz="2000" dirty="0"/>
              <a:t>bộ nhớ </a:t>
            </a:r>
            <a:endParaRPr lang="en-US" altLang="ja-JP" sz="20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</a:rPr>
              <a:t>Tìm</a:t>
            </a:r>
            <a:r>
              <a:rPr lang="vi-VN" altLang="ja-JP" sz="2000" dirty="0"/>
              <a:t> trong DS vùng trống một </a:t>
            </a:r>
            <a:r>
              <a:rPr lang="vi-VN" altLang="ja-JP" sz="2000" dirty="0">
                <a:solidFill>
                  <a:srgbClr val="00B050"/>
                </a:solidFill>
              </a:rPr>
              <a:t>phần tử đủ lớn </a:t>
            </a:r>
            <a:r>
              <a:rPr lang="vi-VN" altLang="ja-JP" sz="2000" dirty="0"/>
              <a:t>cho yêu cầu </a:t>
            </a:r>
            <a:endParaRPr lang="en-US" altLang="ja-JP" sz="20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3C33F5"/>
                </a:solidFill>
              </a:rPr>
              <a:t>Nếu tìm thấy </a:t>
            </a:r>
            <a:endParaRPr lang="en-US" altLang="ja-JP" sz="2000" dirty="0">
              <a:solidFill>
                <a:srgbClr val="3C33F5"/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Vùng trống được chia thành </a:t>
            </a:r>
            <a:r>
              <a:rPr lang="vi-VN" altLang="ja-JP" sz="2000" dirty="0">
                <a:solidFill>
                  <a:srgbClr val="00B050"/>
                </a:solidFill>
              </a:rPr>
              <a:t>2 phần </a:t>
            </a:r>
            <a:endParaRPr lang="en-US" altLang="ja-JP" sz="2000" dirty="0">
              <a:solidFill>
                <a:srgbClr val="00B050"/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1 phần cung cấp </a:t>
            </a:r>
            <a:r>
              <a:rPr lang="vi-VN" altLang="ja-JP" sz="2000" dirty="0">
                <a:solidFill>
                  <a:srgbClr val="00B050"/>
                </a:solidFill>
              </a:rPr>
              <a:t>theo </a:t>
            </a:r>
            <a:r>
              <a:rPr lang="en-US" altLang="ja-JP" sz="2000" dirty="0">
                <a:solidFill>
                  <a:srgbClr val="00B050"/>
                </a:solidFill>
              </a:rPr>
              <a:t>y</a:t>
            </a:r>
            <a:r>
              <a:rPr lang="vi-VN" altLang="ja-JP" sz="2000" dirty="0">
                <a:solidFill>
                  <a:srgbClr val="00B050"/>
                </a:solidFill>
              </a:rPr>
              <a:t>êu cầu </a:t>
            </a:r>
            <a:endParaRPr lang="en-US" altLang="ja-JP" sz="2000" dirty="0">
              <a:solidFill>
                <a:srgbClr val="00B050"/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1 phần </a:t>
            </a:r>
            <a:r>
              <a:rPr lang="vi-VN" altLang="ja-JP" sz="2000" dirty="0">
                <a:solidFill>
                  <a:srgbClr val="00B050"/>
                </a:solidFill>
              </a:rPr>
              <a:t>trả lại danh sách vùng trống tự do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3C33F5"/>
                </a:solidFill>
              </a:rPr>
              <a:t>Nếu không tìm thấy </a:t>
            </a:r>
            <a:endParaRPr lang="en-US" altLang="ja-JP" sz="2000" dirty="0">
              <a:solidFill>
                <a:srgbClr val="3C33F5"/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Phải </a:t>
            </a:r>
            <a:r>
              <a:rPr lang="vi-VN" altLang="ja-JP" sz="2000" dirty="0">
                <a:solidFill>
                  <a:srgbClr val="00B050"/>
                </a:solidFill>
              </a:rPr>
              <a:t>chờ</a:t>
            </a:r>
            <a:r>
              <a:rPr lang="vi-VN" altLang="ja-JP" sz="2000" dirty="0"/>
              <a:t> tới khi có được 1 </a:t>
            </a:r>
            <a:r>
              <a:rPr lang="vi-VN" altLang="ja-JP" sz="2000" dirty="0">
                <a:solidFill>
                  <a:srgbClr val="00B050"/>
                </a:solidFill>
              </a:rPr>
              <a:t>vùng trống thỏa mãn </a:t>
            </a:r>
            <a:endParaRPr lang="en-US" altLang="ja-JP" sz="2000" dirty="0">
              <a:solidFill>
                <a:srgbClr val="00B050"/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Cho phép </a:t>
            </a:r>
            <a:r>
              <a:rPr lang="vi-VN" altLang="ja-JP" sz="2000" dirty="0">
                <a:solidFill>
                  <a:srgbClr val="00B050"/>
                </a:solidFill>
              </a:rPr>
              <a:t>tiến trình khác </a:t>
            </a:r>
            <a:r>
              <a:rPr lang="vi-VN" altLang="ja-JP" sz="2000" dirty="0"/>
              <a:t>trong hàng đợi </a:t>
            </a:r>
            <a:r>
              <a:rPr lang="vi-VN" altLang="ja-JP" sz="2000" dirty="0">
                <a:solidFill>
                  <a:srgbClr val="00B050"/>
                </a:solidFill>
              </a:rPr>
              <a:t>thực hiện </a:t>
            </a:r>
            <a:r>
              <a:rPr lang="vi-VN" altLang="ja-JP" sz="2000" dirty="0"/>
              <a:t>(nếu độ ưu tiên đảm bảo)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vi-VN" altLang="ja-JP" sz="2000" dirty="0"/>
              <a:t>Khi tiến trình </a:t>
            </a:r>
            <a:r>
              <a:rPr lang="vi-VN" altLang="ja-JP" sz="2000" dirty="0">
                <a:solidFill>
                  <a:srgbClr val="00B050"/>
                </a:solidFill>
              </a:rPr>
              <a:t>kết thúc </a:t>
            </a:r>
            <a:endParaRPr lang="en-US" altLang="ja-JP" sz="2000" dirty="0">
              <a:solidFill>
                <a:srgbClr val="00B05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</a:rPr>
              <a:t>Vùng nhớ </a:t>
            </a:r>
            <a:r>
              <a:rPr lang="vi-VN" altLang="ja-JP" sz="2000" dirty="0"/>
              <a:t>chiếm được </a:t>
            </a:r>
            <a:r>
              <a:rPr lang="vi-VN" altLang="ja-JP" sz="2000" dirty="0">
                <a:solidFill>
                  <a:srgbClr val="00B050"/>
                </a:solidFill>
              </a:rPr>
              <a:t>trả </a:t>
            </a:r>
            <a:r>
              <a:rPr lang="vi-VN" altLang="ja-JP" sz="2000" dirty="0"/>
              <a:t>về DS quản lý vùng trống tự do </a:t>
            </a:r>
            <a:endParaRPr lang="en-US" altLang="ja-JP" sz="20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vi-VN" altLang="ja-JP" sz="2000" dirty="0">
                <a:solidFill>
                  <a:srgbClr val="00B050"/>
                </a:solidFill>
              </a:rPr>
              <a:t>Kết hợp </a:t>
            </a:r>
            <a:r>
              <a:rPr lang="vi-VN" altLang="ja-JP" sz="2000" dirty="0"/>
              <a:t>với các </a:t>
            </a:r>
            <a:r>
              <a:rPr lang="vi-VN" altLang="ja-JP" sz="2000" dirty="0">
                <a:solidFill>
                  <a:srgbClr val="00B050"/>
                </a:solidFill>
              </a:rPr>
              <a:t>vùng trống </a:t>
            </a:r>
            <a:r>
              <a:rPr lang="vi-VN" altLang="ja-JP" sz="2000" dirty="0"/>
              <a:t>khác </a:t>
            </a:r>
            <a:r>
              <a:rPr lang="vi-VN" altLang="ja-JP" sz="2000" dirty="0">
                <a:solidFill>
                  <a:srgbClr val="00B050"/>
                </a:solidFill>
              </a:rPr>
              <a:t>liên kề </a:t>
            </a:r>
            <a:r>
              <a:rPr lang="vi-VN" altLang="ja-JP" sz="2000" dirty="0"/>
              <a:t>nếu cần thiết</a:t>
            </a:r>
            <a:endParaRPr lang="ja-JP" altLang="en-US" sz="2000" dirty="0"/>
          </a:p>
        </p:txBody>
      </p:sp>
      <p:sp>
        <p:nvSpPr>
          <p:cNvPr id="45" name="Rectangle 44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Nguyên tắc</a:t>
            </a:r>
          </a:p>
        </p:txBody>
      </p:sp>
    </p:spTree>
    <p:extLst>
      <p:ext uri="{BB962C8B-B14F-4D97-AF65-F5344CB8AC3E}">
        <p14:creationId xmlns:p14="http://schemas.microsoft.com/office/powerpoint/2010/main" val="70436693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1420937" y="2000397"/>
            <a:ext cx="1428278" cy="713484"/>
          </a:xfrm>
          <a:custGeom>
            <a:avLst/>
            <a:gdLst/>
            <a:ahLst/>
            <a:cxnLst/>
            <a:rect l="l" t="t" r="r" b="b"/>
            <a:pathLst>
              <a:path w="720090" h="360044">
                <a:moveTo>
                  <a:pt x="0" y="360002"/>
                </a:moveTo>
                <a:lnTo>
                  <a:pt x="0" y="0"/>
                </a:lnTo>
                <a:lnTo>
                  <a:pt x="720005" y="0"/>
                </a:lnTo>
                <a:lnTo>
                  <a:pt x="720005" y="360002"/>
                </a:lnTo>
                <a:lnTo>
                  <a:pt x="0" y="360002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20937" y="2000397"/>
            <a:ext cx="1428278" cy="713484"/>
          </a:xfrm>
          <a:custGeom>
            <a:avLst/>
            <a:gdLst/>
            <a:ahLst/>
            <a:cxnLst/>
            <a:rect l="l" t="t" r="r" b="b"/>
            <a:pathLst>
              <a:path w="720090" h="360044">
                <a:moveTo>
                  <a:pt x="0" y="360002"/>
                </a:moveTo>
                <a:lnTo>
                  <a:pt x="0" y="0"/>
                </a:lnTo>
                <a:lnTo>
                  <a:pt x="720005" y="0"/>
                </a:lnTo>
                <a:lnTo>
                  <a:pt x="720005" y="360002"/>
                </a:lnTo>
                <a:lnTo>
                  <a:pt x="0" y="360002"/>
                </a:lnTo>
                <a:close/>
              </a:path>
            </a:pathLst>
          </a:custGeom>
          <a:ln w="1012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56828" y="1789544"/>
            <a:ext cx="188926" cy="346048"/>
          </a:xfrm>
          <a:prstGeom prst="rect">
            <a:avLst/>
          </a:prstGeom>
        </p:spPr>
        <p:txBody>
          <a:bodyPr vert="horz" wrap="square" lIns="0" tIns="22661" rIns="0" bIns="0" rtlCol="0">
            <a:spAutoFit/>
          </a:bodyPr>
          <a:lstStyle/>
          <a:p>
            <a:pPr marL="25179">
              <a:spcBef>
                <a:spcPts val="178"/>
              </a:spcBef>
            </a:pPr>
            <a:r>
              <a:rPr sz="2100" spc="-129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21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420937" y="2713796"/>
            <a:ext cx="1428278" cy="3710868"/>
          </a:xfrm>
          <a:custGeom>
            <a:avLst/>
            <a:gdLst/>
            <a:ahLst/>
            <a:cxnLst/>
            <a:rect l="l" t="t" r="r" b="b"/>
            <a:pathLst>
              <a:path w="720090" h="1872614">
                <a:moveTo>
                  <a:pt x="0" y="1872014"/>
                </a:moveTo>
                <a:lnTo>
                  <a:pt x="0" y="0"/>
                </a:lnTo>
                <a:lnTo>
                  <a:pt x="720005" y="0"/>
                </a:lnTo>
                <a:lnTo>
                  <a:pt x="720005" y="1872014"/>
                </a:lnTo>
                <a:lnTo>
                  <a:pt x="0" y="1872014"/>
                </a:lnTo>
                <a:close/>
              </a:path>
            </a:pathLst>
          </a:custGeom>
          <a:ln w="1012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82080" y="2502927"/>
            <a:ext cx="463496" cy="346048"/>
          </a:xfrm>
          <a:prstGeom prst="rect">
            <a:avLst/>
          </a:prstGeom>
        </p:spPr>
        <p:txBody>
          <a:bodyPr vert="horz" wrap="square" lIns="0" tIns="22661" rIns="0" bIns="0" rtlCol="0">
            <a:spAutoFit/>
          </a:bodyPr>
          <a:lstStyle/>
          <a:p>
            <a:pPr marL="25179">
              <a:spcBef>
                <a:spcPts val="178"/>
              </a:spcBef>
            </a:pPr>
            <a:r>
              <a:rPr sz="2100" spc="-139" dirty="0">
                <a:solidFill>
                  <a:srgbClr val="0000FF"/>
                </a:solidFill>
                <a:latin typeface="Arial"/>
                <a:cs typeface="Arial"/>
              </a:rPr>
              <a:t>400</a:t>
            </a:r>
            <a:endParaRPr sz="21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 rot="18000000">
            <a:off x="1150327" y="4379409"/>
            <a:ext cx="2027142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2"/>
              </a:lnSpc>
            </a:pPr>
            <a:r>
              <a:rPr sz="2100" spc="-89" dirty="0">
                <a:solidFill>
                  <a:srgbClr val="0000FF"/>
                </a:solidFill>
                <a:latin typeface="Arial"/>
                <a:cs typeface="Arial"/>
              </a:rPr>
              <a:t>V</a:t>
            </a:r>
            <a:r>
              <a:rPr sz="2100" spc="-119" dirty="0">
                <a:solidFill>
                  <a:srgbClr val="0000FF"/>
                </a:solidFill>
                <a:latin typeface="Arial"/>
                <a:cs typeface="Arial"/>
              </a:rPr>
              <a:t>ùn</a:t>
            </a:r>
            <a:r>
              <a:rPr sz="2100" spc="-109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2100" spc="12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100" spc="-40" dirty="0">
                <a:solidFill>
                  <a:srgbClr val="0000FF"/>
                </a:solidFill>
                <a:latin typeface="Arial"/>
                <a:cs typeface="Arial"/>
              </a:rPr>
              <a:t>trống tự </a:t>
            </a:r>
            <a:r>
              <a:rPr sz="2100" spc="-119" dirty="0">
                <a:solidFill>
                  <a:srgbClr val="0000FF"/>
                </a:solidFill>
                <a:latin typeface="Arial"/>
                <a:cs typeface="Arial"/>
              </a:rPr>
              <a:t>do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4719" y="6212564"/>
            <a:ext cx="600783" cy="346048"/>
          </a:xfrm>
          <a:prstGeom prst="rect">
            <a:avLst/>
          </a:prstGeom>
        </p:spPr>
        <p:txBody>
          <a:bodyPr vert="horz" wrap="square" lIns="0" tIns="22661" rIns="0" bIns="0" rtlCol="0">
            <a:spAutoFit/>
          </a:bodyPr>
          <a:lstStyle/>
          <a:p>
            <a:pPr marL="25179">
              <a:spcBef>
                <a:spcPts val="178"/>
              </a:spcBef>
            </a:pPr>
            <a:r>
              <a:rPr sz="2100" spc="-139" dirty="0">
                <a:solidFill>
                  <a:srgbClr val="0000FF"/>
                </a:solidFill>
                <a:latin typeface="Arial"/>
                <a:cs typeface="Arial"/>
              </a:rPr>
              <a:t>2560</a:t>
            </a:r>
            <a:endParaRPr sz="2100">
              <a:latin typeface="Arial"/>
              <a:cs typeface="Arial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653622"/>
              </p:ext>
            </p:extLst>
          </p:nvPr>
        </p:nvGraphicFramePr>
        <p:xfrm>
          <a:off x="3493840" y="2702556"/>
          <a:ext cx="2827331" cy="2554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0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3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586">
                <a:tc>
                  <a:txBody>
                    <a:bodyPr/>
                    <a:lstStyle/>
                    <a:p>
                      <a:pPr marL="72390">
                        <a:lnSpc>
                          <a:spcPts val="1165"/>
                        </a:lnSpc>
                      </a:pPr>
                      <a:r>
                        <a:rPr sz="2100" spc="-75" dirty="0">
                          <a:latin typeface="Arial"/>
                          <a:cs typeface="Arial"/>
                        </a:rPr>
                        <a:t>Process</a:t>
                      </a:r>
                      <a:endParaRPr sz="21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ts val="1165"/>
                        </a:lnSpc>
                      </a:pPr>
                      <a:r>
                        <a:rPr sz="2100" spc="-80" dirty="0">
                          <a:latin typeface="Arial"/>
                          <a:cs typeface="Arial"/>
                        </a:rPr>
                        <a:t>Size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165"/>
                        </a:lnSpc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time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586">
                <a:tc>
                  <a:txBody>
                    <a:bodyPr/>
                    <a:lstStyle/>
                    <a:p>
                      <a:pPr marL="72390">
                        <a:lnSpc>
                          <a:spcPts val="1165"/>
                        </a:lnSpc>
                      </a:pPr>
                      <a:r>
                        <a:rPr sz="2100" i="1" spc="10" dirty="0">
                          <a:latin typeface="Lucida Sans"/>
                          <a:cs typeface="Lucida Sans"/>
                        </a:rPr>
                        <a:t>P</a:t>
                      </a:r>
                      <a:r>
                        <a:rPr sz="2400" spc="15" baseline="-10416" dirty="0">
                          <a:latin typeface="Arial"/>
                          <a:cs typeface="Arial"/>
                        </a:rPr>
                        <a:t>1</a:t>
                      </a:r>
                      <a:endParaRPr sz="2400" baseline="-10416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65"/>
                        </a:lnSpc>
                      </a:pPr>
                      <a:r>
                        <a:rPr sz="2100" spc="-70" dirty="0">
                          <a:latin typeface="Arial"/>
                          <a:cs typeface="Arial"/>
                        </a:rPr>
                        <a:t>600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165"/>
                        </a:lnSpc>
                      </a:pPr>
                      <a:r>
                        <a:rPr sz="2100" spc="-5" dirty="0">
                          <a:latin typeface="Arial"/>
                          <a:cs typeface="Arial"/>
                        </a:rPr>
                        <a:t>10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586">
                <a:tc>
                  <a:txBody>
                    <a:bodyPr/>
                    <a:lstStyle/>
                    <a:p>
                      <a:pPr marL="72390">
                        <a:lnSpc>
                          <a:spcPts val="1130"/>
                        </a:lnSpc>
                      </a:pPr>
                      <a:r>
                        <a:rPr sz="2100" i="1" spc="10" dirty="0">
                          <a:latin typeface="Lucida Sans"/>
                          <a:cs typeface="Lucida Sans"/>
                        </a:rPr>
                        <a:t>P</a:t>
                      </a:r>
                      <a:r>
                        <a:rPr sz="2400" spc="15" baseline="-10416" dirty="0">
                          <a:latin typeface="Arial"/>
                          <a:cs typeface="Arial"/>
                        </a:rPr>
                        <a:t>2</a:t>
                      </a:r>
                      <a:endParaRPr sz="2400" baseline="-10416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30"/>
                        </a:lnSpc>
                      </a:pPr>
                      <a:r>
                        <a:rPr sz="2100" spc="-70" dirty="0">
                          <a:latin typeface="Arial"/>
                          <a:cs typeface="Arial"/>
                        </a:rPr>
                        <a:t>1000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130"/>
                        </a:lnSpc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5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586">
                <a:tc>
                  <a:txBody>
                    <a:bodyPr/>
                    <a:lstStyle/>
                    <a:p>
                      <a:pPr marL="72390">
                        <a:lnSpc>
                          <a:spcPts val="1130"/>
                        </a:lnSpc>
                      </a:pPr>
                      <a:r>
                        <a:rPr sz="2100" i="1" spc="10" dirty="0">
                          <a:latin typeface="Lucida Sans"/>
                          <a:cs typeface="Lucida Sans"/>
                        </a:rPr>
                        <a:t>P</a:t>
                      </a:r>
                      <a:r>
                        <a:rPr sz="2400" spc="15" baseline="-10416" dirty="0">
                          <a:latin typeface="Arial"/>
                          <a:cs typeface="Arial"/>
                        </a:rPr>
                        <a:t>3</a:t>
                      </a:r>
                      <a:endParaRPr sz="2400" baseline="-10416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30"/>
                        </a:lnSpc>
                      </a:pPr>
                      <a:r>
                        <a:rPr sz="2100" spc="-70" dirty="0">
                          <a:latin typeface="Arial"/>
                          <a:cs typeface="Arial"/>
                        </a:rPr>
                        <a:t>300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130"/>
                        </a:lnSpc>
                      </a:pPr>
                      <a:r>
                        <a:rPr sz="2100" spc="-5" dirty="0">
                          <a:latin typeface="Arial"/>
                          <a:cs typeface="Arial"/>
                        </a:rPr>
                        <a:t>20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586">
                <a:tc>
                  <a:txBody>
                    <a:bodyPr/>
                    <a:lstStyle/>
                    <a:p>
                      <a:pPr marL="72390">
                        <a:lnSpc>
                          <a:spcPts val="1130"/>
                        </a:lnSpc>
                      </a:pPr>
                      <a:r>
                        <a:rPr sz="2100" i="1" spc="10" dirty="0">
                          <a:latin typeface="Lucida Sans"/>
                          <a:cs typeface="Lucida Sans"/>
                        </a:rPr>
                        <a:t>P</a:t>
                      </a:r>
                      <a:r>
                        <a:rPr sz="2400" spc="15" baseline="-10416" dirty="0">
                          <a:latin typeface="Arial"/>
                          <a:cs typeface="Arial"/>
                        </a:rPr>
                        <a:t>4</a:t>
                      </a:r>
                      <a:endParaRPr sz="2400" baseline="-10416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30"/>
                        </a:lnSpc>
                      </a:pPr>
                      <a:r>
                        <a:rPr sz="2100" spc="-70" dirty="0">
                          <a:latin typeface="Arial"/>
                          <a:cs typeface="Arial"/>
                        </a:rPr>
                        <a:t>700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130"/>
                        </a:lnSpc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8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314">
                <a:tc>
                  <a:txBody>
                    <a:bodyPr/>
                    <a:lstStyle/>
                    <a:p>
                      <a:pPr marL="72390">
                        <a:lnSpc>
                          <a:spcPts val="1130"/>
                        </a:lnSpc>
                      </a:pPr>
                      <a:r>
                        <a:rPr sz="2100" i="1" spc="10" dirty="0">
                          <a:latin typeface="Lucida Sans"/>
                          <a:cs typeface="Lucida Sans"/>
                        </a:rPr>
                        <a:t>P</a:t>
                      </a:r>
                      <a:r>
                        <a:rPr sz="2400" spc="15" baseline="-10416" dirty="0">
                          <a:latin typeface="Arial"/>
                          <a:cs typeface="Arial"/>
                        </a:rPr>
                        <a:t>5</a:t>
                      </a:r>
                      <a:endParaRPr sz="2400" baseline="-10416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30"/>
                        </a:lnSpc>
                      </a:pPr>
                      <a:r>
                        <a:rPr sz="2100" spc="-70" dirty="0">
                          <a:latin typeface="Arial"/>
                          <a:cs typeface="Arial"/>
                        </a:rPr>
                        <a:t>500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130"/>
                        </a:lnSpc>
                      </a:pPr>
                      <a:r>
                        <a:rPr sz="2100" spc="-5" dirty="0">
                          <a:latin typeface="Arial"/>
                          <a:cs typeface="Arial"/>
                        </a:rPr>
                        <a:t>15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586">
                <a:tc gridSpan="3">
                  <a:txBody>
                    <a:bodyPr/>
                    <a:lstStyle/>
                    <a:p>
                      <a:pPr algn="ctr">
                        <a:lnSpc>
                          <a:spcPts val="1165"/>
                        </a:lnSpc>
                      </a:pPr>
                      <a:r>
                        <a:rPr sz="2100" spc="-35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2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90" dirty="0">
                          <a:latin typeface="Arial"/>
                          <a:cs typeface="Arial"/>
                        </a:rPr>
                        <a:t>đ</a:t>
                      </a:r>
                      <a:r>
                        <a:rPr lang="en-US" sz="2100" spc="-90" dirty="0">
                          <a:latin typeface="Arial"/>
                          <a:cs typeface="Arial"/>
                        </a:rPr>
                        <a:t>ợ</a:t>
                      </a:r>
                      <a:r>
                        <a:rPr sz="2100" spc="-90" dirty="0">
                          <a:latin typeface="Arial"/>
                          <a:cs typeface="Arial"/>
                        </a:rPr>
                        <a:t>i</a:t>
                      </a:r>
                      <a:endParaRPr sz="21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b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" name="object 36"/>
          <p:cNvSpPr/>
          <p:nvPr/>
        </p:nvSpPr>
        <p:spPr>
          <a:xfrm>
            <a:off x="7061928" y="2000397"/>
            <a:ext cx="1428278" cy="713484"/>
          </a:xfrm>
          <a:custGeom>
            <a:avLst/>
            <a:gdLst/>
            <a:ahLst/>
            <a:cxnLst/>
            <a:rect l="l" t="t" r="r" b="b"/>
            <a:pathLst>
              <a:path w="720089" h="360044">
                <a:moveTo>
                  <a:pt x="0" y="360002"/>
                </a:moveTo>
                <a:lnTo>
                  <a:pt x="0" y="0"/>
                </a:lnTo>
                <a:lnTo>
                  <a:pt x="720005" y="0"/>
                </a:lnTo>
                <a:lnTo>
                  <a:pt x="720005" y="360002"/>
                </a:lnTo>
                <a:lnTo>
                  <a:pt x="0" y="360002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61928" y="2000397"/>
            <a:ext cx="1428278" cy="713484"/>
          </a:xfrm>
          <a:custGeom>
            <a:avLst/>
            <a:gdLst/>
            <a:ahLst/>
            <a:cxnLst/>
            <a:rect l="l" t="t" r="r" b="b"/>
            <a:pathLst>
              <a:path w="720089" h="360044">
                <a:moveTo>
                  <a:pt x="0" y="360002"/>
                </a:moveTo>
                <a:lnTo>
                  <a:pt x="0" y="0"/>
                </a:lnTo>
                <a:lnTo>
                  <a:pt x="720005" y="0"/>
                </a:lnTo>
                <a:lnTo>
                  <a:pt x="720005" y="360002"/>
                </a:lnTo>
                <a:lnTo>
                  <a:pt x="0" y="360002"/>
                </a:lnTo>
                <a:close/>
              </a:path>
            </a:pathLst>
          </a:custGeom>
          <a:ln w="1012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97819" y="1789544"/>
            <a:ext cx="188926" cy="346048"/>
          </a:xfrm>
          <a:prstGeom prst="rect">
            <a:avLst/>
          </a:prstGeom>
        </p:spPr>
        <p:txBody>
          <a:bodyPr vert="horz" wrap="square" lIns="0" tIns="22661" rIns="0" bIns="0" rtlCol="0">
            <a:spAutoFit/>
          </a:bodyPr>
          <a:lstStyle/>
          <a:p>
            <a:pPr marL="25179">
              <a:spcBef>
                <a:spcPts val="178"/>
              </a:spcBef>
            </a:pPr>
            <a:r>
              <a:rPr sz="2100" spc="-129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21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61928" y="2713796"/>
            <a:ext cx="1428278" cy="3710868"/>
          </a:xfrm>
          <a:custGeom>
            <a:avLst/>
            <a:gdLst/>
            <a:ahLst/>
            <a:cxnLst/>
            <a:rect l="l" t="t" r="r" b="b"/>
            <a:pathLst>
              <a:path w="720089" h="1872614">
                <a:moveTo>
                  <a:pt x="0" y="1872014"/>
                </a:moveTo>
                <a:lnTo>
                  <a:pt x="0" y="0"/>
                </a:lnTo>
                <a:lnTo>
                  <a:pt x="720005" y="0"/>
                </a:lnTo>
                <a:lnTo>
                  <a:pt x="720005" y="1872014"/>
                </a:lnTo>
                <a:lnTo>
                  <a:pt x="0" y="1872014"/>
                </a:lnTo>
                <a:close/>
              </a:path>
            </a:pathLst>
          </a:custGeom>
          <a:ln w="1012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523072" y="2502927"/>
            <a:ext cx="463496" cy="346048"/>
          </a:xfrm>
          <a:prstGeom prst="rect">
            <a:avLst/>
          </a:prstGeom>
        </p:spPr>
        <p:txBody>
          <a:bodyPr vert="horz" wrap="square" lIns="0" tIns="22661" rIns="0" bIns="0" rtlCol="0">
            <a:spAutoFit/>
          </a:bodyPr>
          <a:lstStyle/>
          <a:p>
            <a:pPr marL="25179">
              <a:spcBef>
                <a:spcPts val="178"/>
              </a:spcBef>
            </a:pPr>
            <a:r>
              <a:rPr sz="2100" spc="-139" dirty="0">
                <a:solidFill>
                  <a:srgbClr val="0000FF"/>
                </a:solidFill>
                <a:latin typeface="Arial"/>
                <a:cs typeface="Arial"/>
              </a:rPr>
              <a:t>400</a:t>
            </a:r>
            <a:endParaRPr sz="21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385711" y="6212564"/>
            <a:ext cx="600783" cy="346048"/>
          </a:xfrm>
          <a:prstGeom prst="rect">
            <a:avLst/>
          </a:prstGeom>
        </p:spPr>
        <p:txBody>
          <a:bodyPr vert="horz" wrap="square" lIns="0" tIns="22661" rIns="0" bIns="0" rtlCol="0">
            <a:spAutoFit/>
          </a:bodyPr>
          <a:lstStyle/>
          <a:p>
            <a:pPr marL="25179">
              <a:spcBef>
                <a:spcPts val="178"/>
              </a:spcBef>
            </a:pPr>
            <a:r>
              <a:rPr sz="2100" spc="-139" dirty="0">
                <a:solidFill>
                  <a:srgbClr val="0000FF"/>
                </a:solidFill>
                <a:latin typeface="Arial"/>
                <a:cs typeface="Arial"/>
              </a:rPr>
              <a:t>2560</a:t>
            </a:r>
            <a:endParaRPr sz="21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76811" y="3162755"/>
            <a:ext cx="1142370" cy="3430258"/>
          </a:xfrm>
          <a:prstGeom prst="rect">
            <a:avLst/>
          </a:prstGeom>
        </p:spPr>
        <p:txBody>
          <a:bodyPr vert="horz" wrap="square" lIns="0" tIns="30215" rIns="0" bIns="0" rtlCol="0">
            <a:spAutoFit/>
          </a:bodyPr>
          <a:lstStyle/>
          <a:p>
            <a:pPr marL="25179">
              <a:spcBef>
                <a:spcPts val="238"/>
              </a:spcBef>
            </a:pPr>
            <a:r>
              <a:rPr sz="15800" spc="793" dirty="0">
                <a:solidFill>
                  <a:srgbClr val="FF0000"/>
                </a:solidFill>
                <a:latin typeface="Lucida Sans Unicode"/>
                <a:cs typeface="Lucida Sans Unicode"/>
              </a:rPr>
              <a:t>?</a:t>
            </a:r>
            <a:endParaRPr sz="15800">
              <a:latin typeface="Lucida Sans Unicode"/>
              <a:cs typeface="Lucida Sans Unicode"/>
            </a:endParaRPr>
          </a:p>
          <a:p>
            <a:pPr marR="10072" algn="r">
              <a:spcBef>
                <a:spcPts val="5046"/>
              </a:spcBef>
            </a:pPr>
            <a:r>
              <a:rPr sz="2100" u="heavy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00" u="heavy" spc="20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4556" y="2133595"/>
            <a:ext cx="162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</a:rPr>
              <a:t>Hệ điều hành</a:t>
            </a:r>
            <a:endParaRPr kumimoji="1" lang="ja-JP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040214" y="2101329"/>
            <a:ext cx="162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accent5">
                    <a:lumMod val="75000"/>
                  </a:schemeClr>
                </a:solidFill>
              </a:rPr>
              <a:t>Hệ điều hành</a:t>
            </a:r>
            <a:endParaRPr kumimoji="1" lang="ja-JP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28600" y="168514"/>
            <a:ext cx="8740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altLang="ja-JP" dirty="0">
                <a:latin typeface="+mj-lt"/>
              </a:rPr>
              <a:t>Chương  3:  Qu</a:t>
            </a:r>
            <a:r>
              <a:rPr lang="en-US" altLang="ja-JP" dirty="0">
                <a:latin typeface="+mj-lt"/>
              </a:rPr>
              <a:t>ản lý bộ nhớ</a:t>
            </a:r>
            <a:endParaRPr lang="vi-VN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 Các chiến lược quản lý bộ nhớ </a:t>
            </a:r>
            <a:endParaRPr lang="en-US" altLang="ja-JP" dirty="0">
              <a:latin typeface="+mj-lt"/>
            </a:endParaRPr>
          </a:p>
          <a:p>
            <a:r>
              <a:rPr lang="vi-VN" altLang="ja-JP" dirty="0">
                <a:latin typeface="+mj-lt"/>
              </a:rPr>
              <a:t>2.2 Chiến lược phân chương động</a:t>
            </a:r>
            <a:endParaRPr lang="vi-VN" altLang="ja-JP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23420" y="1026499"/>
            <a:ext cx="8686800" cy="481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300" dirty="0">
                <a:solidFill>
                  <a:schemeClr val="bg1"/>
                </a:solidFill>
              </a:rPr>
              <a:t>Bộ nhớ chính</a:t>
            </a:r>
          </a:p>
        </p:txBody>
      </p:sp>
    </p:spTree>
    <p:extLst>
      <p:ext uri="{BB962C8B-B14F-4D97-AF65-F5344CB8AC3E}">
        <p14:creationId xmlns:p14="http://schemas.microsoft.com/office/powerpoint/2010/main" val="3862650892"/>
      </p:ext>
    </p:extLst>
  </p:cSld>
  <p:clrMapOvr>
    <a:masterClrMapping/>
  </p:clrMapOvr>
  <p:transition>
    <p:cut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2283F28EC1DB449696E2F29AE54265" ma:contentTypeVersion="10" ma:contentTypeDescription="Create a new document." ma:contentTypeScope="" ma:versionID="47864ffbcb0e162ec0e24379c533fd48">
  <xsd:schema xmlns:xsd="http://www.w3.org/2001/XMLSchema" xmlns:xs="http://www.w3.org/2001/XMLSchema" xmlns:p="http://schemas.microsoft.com/office/2006/metadata/properties" xmlns:ns2="049b0f24-08d8-4edb-bd43-4c9b8d234f39" xmlns:ns3="e88a3939-53e8-4fe4-a153-578d3936af64" targetNamespace="http://schemas.microsoft.com/office/2006/metadata/properties" ma:root="true" ma:fieldsID="9b63d593db19dab1eeb770ce2df1a62d" ns2:_="" ns3:_="">
    <xsd:import namespace="049b0f24-08d8-4edb-bd43-4c9b8d234f39"/>
    <xsd:import namespace="e88a3939-53e8-4fe4-a153-578d3936af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9b0f24-08d8-4edb-bd43-4c9b8d234f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8a3939-53e8-4fe4-a153-578d3936af6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F15B50-6582-4C42-B91D-A932A5A53B41}"/>
</file>

<file path=customXml/itemProps2.xml><?xml version="1.0" encoding="utf-8"?>
<ds:datastoreItem xmlns:ds="http://schemas.openxmlformats.org/officeDocument/2006/customXml" ds:itemID="{8188AF7C-40AD-4526-9794-C96160AA68B2}"/>
</file>

<file path=customXml/itemProps3.xml><?xml version="1.0" encoding="utf-8"?>
<ds:datastoreItem xmlns:ds="http://schemas.openxmlformats.org/officeDocument/2006/customXml" ds:itemID="{AAFBB540-584B-4659-ABC8-A52A1FDB1AC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9823</TotalTime>
  <Words>5022</Words>
  <Application>Microsoft Office PowerPoint</Application>
  <PresentationFormat>On-screen Show (4:3)</PresentationFormat>
  <Paragraphs>1049</Paragraphs>
  <Slides>52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Arial</vt:lpstr>
      <vt:lpstr>Calibri</vt:lpstr>
      <vt:lpstr>Candara</vt:lpstr>
      <vt:lpstr>Lucida Sans</vt:lpstr>
      <vt:lpstr>Lucida Sans Unicode</vt:lpstr>
      <vt:lpstr>Symbol</vt:lpstr>
      <vt:lpstr>Tahoma</vt:lpstr>
      <vt:lpstr>Times New Roman</vt:lpstr>
      <vt:lpstr>Verdana</vt:lpstr>
      <vt:lpstr>Wingdings</vt:lpstr>
      <vt:lpstr>Waveform</vt:lpstr>
      <vt:lpstr>Hệ Điều Hành (Nguyên lý các hệ điều hành)</vt:lpstr>
      <vt:lpstr>Chương 3 Quản lý bộ nhớ</vt:lpstr>
      <vt:lpstr>Chương 3 Quản lý bộ nhớ          2. Các chiến lược quản lý bộ nhớ</vt:lpstr>
      <vt:lpstr>Chương 3 Quản lý bộ nhớ          2. Các chiến lược quản lý bộ nhớ</vt:lpstr>
      <vt:lpstr>PowerPoint Presentation</vt:lpstr>
      <vt:lpstr>PowerPoint Presentation</vt:lpstr>
      <vt:lpstr>Chương 3 Quản lý bộ nhớ          2. Các chiến lược quản lý bộ nhớ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Chương 3 Quản lý bộ nhớ          2. Các chiến lược quản lý bộ nhớ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Điều Hành (Nguyên lý các hệ điều hành)</dc:title>
  <dc:creator>Quoc Huy</dc:creator>
  <cp:lastModifiedBy>Do Quoc Huy</cp:lastModifiedBy>
  <cp:revision>160</cp:revision>
  <dcterms:created xsi:type="dcterms:W3CDTF">2017-07-20T03:10:05Z</dcterms:created>
  <dcterms:modified xsi:type="dcterms:W3CDTF">2021-05-06T02:51:30Z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0x010100F72283F28EC1DB449696E2F29AE54265</vt:lpwstr>
  </property>
</Properties>
</file>